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handoutMasterIdLst>
    <p:handoutMasterId r:id="rId16"/>
  </p:handoutMasterIdLst>
  <p:sldIdLst>
    <p:sldId id="256" r:id="rId2"/>
    <p:sldId id="278" r:id="rId3"/>
    <p:sldId id="264" r:id="rId4"/>
    <p:sldId id="266" r:id="rId5"/>
    <p:sldId id="298" r:id="rId6"/>
    <p:sldId id="265" r:id="rId7"/>
    <p:sldId id="288" r:id="rId8"/>
    <p:sldId id="300" r:id="rId9"/>
    <p:sldId id="289" r:id="rId10"/>
    <p:sldId id="290" r:id="rId11"/>
    <p:sldId id="272" r:id="rId12"/>
    <p:sldId id="297" r:id="rId13"/>
    <p:sldId id="296" r:id="rId14"/>
  </p:sldIdLst>
  <p:sldSz cx="9144000" cy="6858000" type="screen4x3"/>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3">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60"/>
    <p:restoredTop sz="72177" autoAdjust="0"/>
  </p:normalViewPr>
  <p:slideViewPr>
    <p:cSldViewPr>
      <p:cViewPr varScale="1">
        <p:scale>
          <a:sx n="90" d="100"/>
          <a:sy n="90" d="100"/>
        </p:scale>
        <p:origin x="2592" y="200"/>
      </p:cViewPr>
      <p:guideLst>
        <p:guide orient="horz" pos="2160"/>
        <p:guide pos="2880"/>
      </p:guideLst>
    </p:cSldViewPr>
  </p:slideViewPr>
  <p:notesTextViewPr>
    <p:cViewPr>
      <p:scale>
        <a:sx n="1" d="1"/>
        <a:sy n="1" d="1"/>
      </p:scale>
      <p:origin x="0" y="0"/>
    </p:cViewPr>
  </p:notesTextViewPr>
  <p:notesViewPr>
    <p:cSldViewPr>
      <p:cViewPr varScale="1">
        <p:scale>
          <a:sx n="64" d="100"/>
          <a:sy n="64" d="100"/>
        </p:scale>
        <p:origin x="-2813" y="-91"/>
      </p:cViewPr>
      <p:guideLst>
        <p:guide orient="horz" pos="2933"/>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69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5693"/>
          </a:xfrm>
          <a:prstGeom prst="rect">
            <a:avLst/>
          </a:prstGeom>
        </p:spPr>
        <p:txBody>
          <a:bodyPr vert="horz" lIns="91440" tIns="45720" rIns="91440" bIns="45720" rtlCol="0"/>
          <a:lstStyle>
            <a:lvl1pPr algn="r">
              <a:defRPr sz="1200"/>
            </a:lvl1pPr>
          </a:lstStyle>
          <a:p>
            <a:fld id="{230599F9-D6DD-4BD5-A808-9685AD25C7C1}" type="datetimeFigureOut">
              <a:rPr lang="en-US" smtClean="0"/>
              <a:pPr/>
              <a:t>4/4/20</a:t>
            </a:fld>
            <a:endParaRPr lang="en-US"/>
          </a:p>
        </p:txBody>
      </p:sp>
      <p:sp>
        <p:nvSpPr>
          <p:cNvPr id="4" name="Footer Placeholder 3"/>
          <p:cNvSpPr>
            <a:spLocks noGrp="1"/>
          </p:cNvSpPr>
          <p:nvPr>
            <p:ph type="ftr" sz="quarter" idx="2"/>
          </p:nvPr>
        </p:nvSpPr>
        <p:spPr>
          <a:xfrm>
            <a:off x="0" y="8846553"/>
            <a:ext cx="2971800" cy="46569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46553"/>
            <a:ext cx="2971800" cy="465693"/>
          </a:xfrm>
          <a:prstGeom prst="rect">
            <a:avLst/>
          </a:prstGeom>
        </p:spPr>
        <p:txBody>
          <a:bodyPr vert="horz" lIns="91440" tIns="45720" rIns="91440" bIns="45720" rtlCol="0" anchor="b"/>
          <a:lstStyle>
            <a:lvl1pPr algn="r">
              <a:defRPr sz="1200"/>
            </a:lvl1pPr>
          </a:lstStyle>
          <a:p>
            <a:fld id="{F8B9DB3E-4328-413F-B617-CD91EF1A8B36}" type="slidenum">
              <a:rPr lang="en-US" smtClean="0"/>
              <a:pPr/>
              <a:t>‹#›</a:t>
            </a:fld>
            <a:endParaRPr lang="en-US"/>
          </a:p>
        </p:txBody>
      </p:sp>
    </p:spTree>
    <p:extLst>
      <p:ext uri="{BB962C8B-B14F-4D97-AF65-F5344CB8AC3E}">
        <p14:creationId xmlns:p14="http://schemas.microsoft.com/office/powerpoint/2010/main" val="20154098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5138"/>
          </a:xfrm>
          <a:prstGeom prst="rect">
            <a:avLst/>
          </a:prstGeom>
        </p:spPr>
        <p:txBody>
          <a:bodyPr vert="horz" lIns="91440" tIns="45720" rIns="91440" bIns="45720" rtlCol="0"/>
          <a:lstStyle>
            <a:lvl1pPr algn="r">
              <a:defRPr sz="1200"/>
            </a:lvl1pPr>
          </a:lstStyle>
          <a:p>
            <a:fld id="{6A86061C-613D-4845-93C5-75E4B0397732}" type="datetimeFigureOut">
              <a:rPr lang="en-US" smtClean="0"/>
              <a:pPr/>
              <a:t>4/4/20</a:t>
            </a:fld>
            <a:endParaRPr lang="en-US"/>
          </a:p>
        </p:txBody>
      </p:sp>
      <p:sp>
        <p:nvSpPr>
          <p:cNvPr id="4" name="Slide Image Placeholder 3"/>
          <p:cNvSpPr>
            <a:spLocks noGrp="1" noRot="1" noChangeAspect="1"/>
          </p:cNvSpPr>
          <p:nvPr>
            <p:ph type="sldImg" idx="2"/>
          </p:nvPr>
        </p:nvSpPr>
        <p:spPr>
          <a:xfrm>
            <a:off x="1101725" y="698500"/>
            <a:ext cx="4654550" cy="34925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24363"/>
            <a:ext cx="5486400" cy="41910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7138"/>
            <a:ext cx="2971800" cy="4651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47138"/>
            <a:ext cx="2971800" cy="465137"/>
          </a:xfrm>
          <a:prstGeom prst="rect">
            <a:avLst/>
          </a:prstGeom>
        </p:spPr>
        <p:txBody>
          <a:bodyPr vert="horz" lIns="91440" tIns="45720" rIns="91440" bIns="45720" rtlCol="0" anchor="b"/>
          <a:lstStyle>
            <a:lvl1pPr algn="r">
              <a:defRPr sz="1200"/>
            </a:lvl1pPr>
          </a:lstStyle>
          <a:p>
            <a:fld id="{59870F80-EA11-4019-83F2-20D9F887F531}" type="slidenum">
              <a:rPr lang="en-US" smtClean="0"/>
              <a:pPr/>
              <a:t>‹#›</a:t>
            </a:fld>
            <a:endParaRPr lang="en-US"/>
          </a:p>
        </p:txBody>
      </p:sp>
    </p:spTree>
    <p:extLst>
      <p:ext uri="{BB962C8B-B14F-4D97-AF65-F5344CB8AC3E}">
        <p14:creationId xmlns:p14="http://schemas.microsoft.com/office/powerpoint/2010/main" val="40683443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not really about occultations, but it is an opportunity for all observers (in the southern hemisphere, in particular) to participate in a NASA project.</a:t>
            </a:r>
          </a:p>
        </p:txBody>
      </p:sp>
      <p:sp>
        <p:nvSpPr>
          <p:cNvPr id="4" name="Slide Number Placeholder 3"/>
          <p:cNvSpPr>
            <a:spLocks noGrp="1"/>
          </p:cNvSpPr>
          <p:nvPr>
            <p:ph type="sldNum" sz="quarter" idx="10"/>
          </p:nvPr>
        </p:nvSpPr>
        <p:spPr/>
        <p:txBody>
          <a:bodyPr/>
          <a:lstStyle/>
          <a:p>
            <a:fld id="{59870F80-EA11-4019-83F2-20D9F887F531}" type="slidenum">
              <a:rPr lang="en-US" smtClean="0"/>
              <a:pPr/>
              <a:t>1</a:t>
            </a:fld>
            <a:endParaRPr lang="en-US"/>
          </a:p>
        </p:txBody>
      </p:sp>
    </p:spTree>
    <p:extLst>
      <p:ext uri="{BB962C8B-B14F-4D97-AF65-F5344CB8AC3E}">
        <p14:creationId xmlns:p14="http://schemas.microsoft.com/office/powerpoint/2010/main" val="37452041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Even with a heavily saturated exposure (15s in this case) there are still only a modest number of field stars (and a few galaxies!) available.  The best plan would be to collect a number of frames at a number of different exposures, then choose the “pick of the litter” for each exposure to report. Be sure to record the time of the exposure!</a:t>
            </a:r>
          </a:p>
          <a:p>
            <a:endParaRPr lang="en-US" dirty="0"/>
          </a:p>
        </p:txBody>
      </p:sp>
      <p:sp>
        <p:nvSpPr>
          <p:cNvPr id="4" name="Slide Number Placeholder 3"/>
          <p:cNvSpPr>
            <a:spLocks noGrp="1"/>
          </p:cNvSpPr>
          <p:nvPr>
            <p:ph type="sldNum" sz="quarter" idx="10"/>
          </p:nvPr>
        </p:nvSpPr>
        <p:spPr/>
        <p:txBody>
          <a:bodyPr/>
          <a:lstStyle/>
          <a:p>
            <a:fld id="{59870F80-EA11-4019-83F2-20D9F887F531}" type="slidenum">
              <a:rPr lang="en-US" smtClean="0"/>
              <a:pPr/>
              <a:t>10</a:t>
            </a:fld>
            <a:endParaRPr lang="en-US"/>
          </a:p>
        </p:txBody>
      </p:sp>
    </p:spTree>
    <p:extLst>
      <p:ext uri="{BB962C8B-B14F-4D97-AF65-F5344CB8AC3E}">
        <p14:creationId xmlns:p14="http://schemas.microsoft.com/office/powerpoint/2010/main" val="19452208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Much more detail is available at these web sites.</a:t>
            </a:r>
          </a:p>
        </p:txBody>
      </p:sp>
      <p:sp>
        <p:nvSpPr>
          <p:cNvPr id="4" name="Slide Number Placeholder 3"/>
          <p:cNvSpPr>
            <a:spLocks noGrp="1"/>
          </p:cNvSpPr>
          <p:nvPr>
            <p:ph type="sldNum" sz="quarter" idx="10"/>
          </p:nvPr>
        </p:nvSpPr>
        <p:spPr/>
        <p:txBody>
          <a:bodyPr/>
          <a:lstStyle/>
          <a:p>
            <a:fld id="{59870F80-EA11-4019-83F2-20D9F887F531}" type="slidenum">
              <a:rPr lang="en-US" smtClean="0"/>
              <a:pPr/>
              <a:t>11</a:t>
            </a:fld>
            <a:endParaRPr lang="en-US"/>
          </a:p>
        </p:txBody>
      </p:sp>
    </p:spTree>
    <p:extLst>
      <p:ext uri="{BB962C8B-B14F-4D97-AF65-F5344CB8AC3E}">
        <p14:creationId xmlns:p14="http://schemas.microsoft.com/office/powerpoint/2010/main" val="1529727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Lauer is coordinating this effort from Tucson, Arizona, but the recent COVID-19 issues have thrown a spanner in the works as far as reporting is concerned.  I hope to have an update soon.</a:t>
            </a:r>
          </a:p>
        </p:txBody>
      </p:sp>
      <p:sp>
        <p:nvSpPr>
          <p:cNvPr id="4" name="Slide Number Placeholder 3"/>
          <p:cNvSpPr>
            <a:spLocks noGrp="1"/>
          </p:cNvSpPr>
          <p:nvPr>
            <p:ph type="sldNum" sz="quarter" idx="5"/>
          </p:nvPr>
        </p:nvSpPr>
        <p:spPr/>
        <p:txBody>
          <a:bodyPr/>
          <a:lstStyle/>
          <a:p>
            <a:fld id="{59870F80-EA11-4019-83F2-20D9F887F531}" type="slidenum">
              <a:rPr lang="en-US" smtClean="0"/>
              <a:pPr/>
              <a:t>12</a:t>
            </a:fld>
            <a:endParaRPr lang="en-US"/>
          </a:p>
        </p:txBody>
      </p:sp>
    </p:spTree>
    <p:extLst>
      <p:ext uri="{BB962C8B-B14F-4D97-AF65-F5344CB8AC3E}">
        <p14:creationId xmlns:p14="http://schemas.microsoft.com/office/powerpoint/2010/main" val="12994786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Questions?</a:t>
            </a:r>
          </a:p>
        </p:txBody>
      </p:sp>
      <p:sp>
        <p:nvSpPr>
          <p:cNvPr id="4" name="Slide Number Placeholder 3"/>
          <p:cNvSpPr>
            <a:spLocks noGrp="1"/>
          </p:cNvSpPr>
          <p:nvPr>
            <p:ph type="sldNum" sz="quarter" idx="10"/>
          </p:nvPr>
        </p:nvSpPr>
        <p:spPr/>
        <p:txBody>
          <a:bodyPr/>
          <a:lstStyle/>
          <a:p>
            <a:fld id="{59870F80-EA11-4019-83F2-20D9F887F531}" type="slidenum">
              <a:rPr lang="en-US" smtClean="0"/>
              <a:pPr/>
              <a:t>13</a:t>
            </a:fld>
            <a:endParaRPr lang="en-US"/>
          </a:p>
        </p:txBody>
      </p:sp>
    </p:spTree>
    <p:extLst>
      <p:ext uri="{BB962C8B-B14F-4D97-AF65-F5344CB8AC3E}">
        <p14:creationId xmlns:p14="http://schemas.microsoft.com/office/powerpoint/2010/main" val="1945220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discuss this at a high level, and direct interested observers to the web sites near the end of the presentation for more details.</a:t>
            </a:r>
          </a:p>
          <a:p>
            <a:endParaRPr lang="en-US" dirty="0"/>
          </a:p>
          <a:p>
            <a:endParaRPr lang="en-US" dirty="0"/>
          </a:p>
          <a:p>
            <a:r>
              <a:rPr lang="en-US" dirty="0"/>
              <a:t>The New Horizons spacecraft has completed its Pluto (July 2015) and </a:t>
            </a:r>
            <a:r>
              <a:rPr lang="en-US" dirty="0" err="1"/>
              <a:t>Arrokoth</a:t>
            </a:r>
            <a:r>
              <a:rPr lang="en-US" dirty="0"/>
              <a:t> (2014 MU69, Ultima Thule; January 2019) missions and will now be used for an EOP.  There is a long-term goal of developing autonomous on-board navigation for very-deep space missions.</a:t>
            </a:r>
          </a:p>
          <a:p>
            <a:endParaRPr lang="en-US" dirty="0"/>
          </a:p>
          <a:p>
            <a:r>
              <a:rPr lang="en-US" dirty="0"/>
              <a:t>Two target stars:  Proxima Centauri and Wolf 359.  They are among the closest stars to our sun and exhibit a significant proper motion.</a:t>
            </a:r>
          </a:p>
          <a:p>
            <a:endParaRPr lang="en-US" dirty="0"/>
          </a:p>
          <a:p>
            <a:r>
              <a:rPr lang="en-US" dirty="0"/>
              <a:t>Images taken from my observatory at Yass.</a:t>
            </a:r>
          </a:p>
          <a:p>
            <a:endParaRPr lang="en-US" dirty="0"/>
          </a:p>
          <a:p>
            <a:r>
              <a:rPr lang="en-US" dirty="0"/>
              <a:t>List of NASA web sites.</a:t>
            </a:r>
          </a:p>
        </p:txBody>
      </p:sp>
      <p:sp>
        <p:nvSpPr>
          <p:cNvPr id="4" name="Slide Number Placeholder 3"/>
          <p:cNvSpPr>
            <a:spLocks noGrp="1"/>
          </p:cNvSpPr>
          <p:nvPr>
            <p:ph type="sldNum" sz="quarter" idx="10"/>
          </p:nvPr>
        </p:nvSpPr>
        <p:spPr/>
        <p:txBody>
          <a:bodyPr/>
          <a:lstStyle/>
          <a:p>
            <a:fld id="{59870F80-EA11-4019-83F2-20D9F887F531}" type="slidenum">
              <a:rPr lang="en-US" smtClean="0"/>
              <a:pPr/>
              <a:t>2</a:t>
            </a:fld>
            <a:endParaRPr lang="en-US"/>
          </a:p>
        </p:txBody>
      </p:sp>
    </p:spTree>
    <p:extLst>
      <p:ext uri="{BB962C8B-B14F-4D97-AF65-F5344CB8AC3E}">
        <p14:creationId xmlns:p14="http://schemas.microsoft.com/office/powerpoint/2010/main" val="2989561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spacecraft is in excellent health, and the power and propulsion systems maintain significant margins.  It could potentially continue to return data for decades, so the investigators are looking for other mission opportunities.</a:t>
            </a:r>
          </a:p>
        </p:txBody>
      </p:sp>
      <p:sp>
        <p:nvSpPr>
          <p:cNvPr id="4" name="Slide Number Placeholder 3"/>
          <p:cNvSpPr>
            <a:spLocks noGrp="1"/>
          </p:cNvSpPr>
          <p:nvPr>
            <p:ph type="sldNum" sz="quarter" idx="10"/>
          </p:nvPr>
        </p:nvSpPr>
        <p:spPr/>
        <p:txBody>
          <a:bodyPr/>
          <a:lstStyle/>
          <a:p>
            <a:fld id="{59870F80-EA11-4019-83F2-20D9F887F531}" type="slidenum">
              <a:rPr lang="en-US" smtClean="0"/>
              <a:pPr/>
              <a:t>3</a:t>
            </a:fld>
            <a:endParaRPr lang="en-US"/>
          </a:p>
        </p:txBody>
      </p:sp>
    </p:spTree>
    <p:extLst>
      <p:ext uri="{BB962C8B-B14F-4D97-AF65-F5344CB8AC3E}">
        <p14:creationId xmlns:p14="http://schemas.microsoft.com/office/powerpoint/2010/main" val="3582033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careful when looking up the star positions (in C2A, or via the ESO Online Digitized Sky Survey) as they have a high proper motion and will not display accurately of date.  Consult the images later in the presentation; the given coordinates are the </a:t>
            </a:r>
            <a:r>
              <a:rPr lang="en-US" dirty="0" err="1"/>
              <a:t>centres</a:t>
            </a:r>
            <a:r>
              <a:rPr lang="en-US" dirty="0"/>
              <a:t> of those images.</a:t>
            </a:r>
          </a:p>
          <a:p>
            <a:endParaRPr lang="en-US" dirty="0"/>
          </a:p>
          <a:p>
            <a:r>
              <a:rPr lang="en-US" dirty="0"/>
              <a:t>Both are known to be flare stars.</a:t>
            </a:r>
          </a:p>
        </p:txBody>
      </p:sp>
      <p:sp>
        <p:nvSpPr>
          <p:cNvPr id="4" name="Slide Number Placeholder 3"/>
          <p:cNvSpPr>
            <a:spLocks noGrp="1"/>
          </p:cNvSpPr>
          <p:nvPr>
            <p:ph type="sldNum" sz="quarter" idx="10"/>
          </p:nvPr>
        </p:nvSpPr>
        <p:spPr/>
        <p:txBody>
          <a:bodyPr/>
          <a:lstStyle/>
          <a:p>
            <a:fld id="{59870F80-EA11-4019-83F2-20D9F887F531}" type="slidenum">
              <a:rPr lang="en-US" smtClean="0"/>
              <a:pPr/>
              <a:t>4</a:t>
            </a:fld>
            <a:endParaRPr lang="en-US"/>
          </a:p>
        </p:txBody>
      </p:sp>
    </p:spTree>
    <p:extLst>
      <p:ext uri="{BB962C8B-B14F-4D97-AF65-F5344CB8AC3E}">
        <p14:creationId xmlns:p14="http://schemas.microsoft.com/office/powerpoint/2010/main" val="2110133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that New Horizons will take two exposures.  This is the one appropriate for Australasian observers.</a:t>
            </a:r>
          </a:p>
          <a:p>
            <a:endParaRPr lang="en-US" dirty="0"/>
          </a:p>
          <a:p>
            <a:r>
              <a:rPr lang="en-US" dirty="0"/>
              <a:t>The ideal imaging time is given, but any images taken with a few days on either side would still be useful.  Most northern hemisphere observers cannot see this star at all, and many of the major observatories in the southern hemisphere (</a:t>
            </a:r>
            <a:r>
              <a:rPr lang="en-US" i="1" dirty="0"/>
              <a:t>e.g.</a:t>
            </a:r>
            <a:r>
              <a:rPr lang="en-US" dirty="0"/>
              <a:t>, in Chile) are not operating at full capacity due to COVID-19 issues, so amateur observations are encouraged.</a:t>
            </a:r>
          </a:p>
          <a:p>
            <a:endParaRPr lang="en-US" dirty="0"/>
          </a:p>
          <a:p>
            <a:endParaRPr lang="en-US" dirty="0"/>
          </a:p>
        </p:txBody>
      </p:sp>
      <p:sp>
        <p:nvSpPr>
          <p:cNvPr id="4" name="Slide Number Placeholder 3"/>
          <p:cNvSpPr>
            <a:spLocks noGrp="1"/>
          </p:cNvSpPr>
          <p:nvPr>
            <p:ph type="sldNum" sz="quarter" idx="5"/>
          </p:nvPr>
        </p:nvSpPr>
        <p:spPr/>
        <p:txBody>
          <a:bodyPr/>
          <a:lstStyle/>
          <a:p>
            <a:fld id="{59870F80-EA11-4019-83F2-20D9F887F531}" type="slidenum">
              <a:rPr lang="en-US" smtClean="0"/>
              <a:pPr/>
              <a:t>5</a:t>
            </a:fld>
            <a:endParaRPr lang="en-US"/>
          </a:p>
        </p:txBody>
      </p:sp>
    </p:spTree>
    <p:extLst>
      <p:ext uri="{BB962C8B-B14F-4D97-AF65-F5344CB8AC3E}">
        <p14:creationId xmlns:p14="http://schemas.microsoft.com/office/powerpoint/2010/main" val="3724760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Proxima Centauri is in a rich star field, so even with an exposure that just begins to saturate the star (100ms in this case) there are a number of field stars available for an astrometric solution.  (Depending on your equipment you might need to rotate/flip these images, which measure 17.0 x 10.6 arc-minutes.)</a:t>
            </a:r>
          </a:p>
          <a:p>
            <a:endParaRPr lang="en-US" dirty="0"/>
          </a:p>
        </p:txBody>
      </p:sp>
      <p:sp>
        <p:nvSpPr>
          <p:cNvPr id="4" name="Slide Number Placeholder 3"/>
          <p:cNvSpPr>
            <a:spLocks noGrp="1"/>
          </p:cNvSpPr>
          <p:nvPr>
            <p:ph type="sldNum" sz="quarter" idx="10"/>
          </p:nvPr>
        </p:nvSpPr>
        <p:spPr/>
        <p:txBody>
          <a:bodyPr/>
          <a:lstStyle/>
          <a:p>
            <a:fld id="{59870F80-EA11-4019-83F2-20D9F887F531}" type="slidenum">
              <a:rPr lang="en-US" smtClean="0"/>
              <a:pPr/>
              <a:t>6</a:t>
            </a:fld>
            <a:endParaRPr lang="en-US"/>
          </a:p>
        </p:txBody>
      </p:sp>
    </p:spTree>
    <p:extLst>
      <p:ext uri="{BB962C8B-B14F-4D97-AF65-F5344CB8AC3E}">
        <p14:creationId xmlns:p14="http://schemas.microsoft.com/office/powerpoint/2010/main" val="2747904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 heavily saturated exposure (4s in this case) a very large number of field stars become available.  The best plan would be to collect a number of frames at a number of different exposures, then choose the “pick of the litter” for each exposure to report.  Be sure to record the time of the exposure!</a:t>
            </a:r>
          </a:p>
        </p:txBody>
      </p:sp>
      <p:sp>
        <p:nvSpPr>
          <p:cNvPr id="4" name="Slide Number Placeholder 3"/>
          <p:cNvSpPr>
            <a:spLocks noGrp="1"/>
          </p:cNvSpPr>
          <p:nvPr>
            <p:ph type="sldNum" sz="quarter" idx="10"/>
          </p:nvPr>
        </p:nvSpPr>
        <p:spPr/>
        <p:txBody>
          <a:bodyPr/>
          <a:lstStyle/>
          <a:p>
            <a:fld id="{59870F80-EA11-4019-83F2-20D9F887F531}" type="slidenum">
              <a:rPr lang="en-US" smtClean="0"/>
              <a:pPr/>
              <a:t>7</a:t>
            </a:fld>
            <a:endParaRPr lang="en-US"/>
          </a:p>
        </p:txBody>
      </p:sp>
    </p:spTree>
    <p:extLst>
      <p:ext uri="{BB962C8B-B14F-4D97-AF65-F5344CB8AC3E}">
        <p14:creationId xmlns:p14="http://schemas.microsoft.com/office/powerpoint/2010/main" val="1945220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ideal imaging time is given, but any images taken with a few days on either side would still be useful.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that New Horizons will take two exposures.  This is the one appropriate for Australasian observers.</a:t>
            </a:r>
          </a:p>
          <a:p>
            <a:endParaRPr lang="en-US" dirty="0"/>
          </a:p>
        </p:txBody>
      </p:sp>
      <p:sp>
        <p:nvSpPr>
          <p:cNvPr id="4" name="Slide Number Placeholder 3"/>
          <p:cNvSpPr>
            <a:spLocks noGrp="1"/>
          </p:cNvSpPr>
          <p:nvPr>
            <p:ph type="sldNum" sz="quarter" idx="5"/>
          </p:nvPr>
        </p:nvSpPr>
        <p:spPr/>
        <p:txBody>
          <a:bodyPr/>
          <a:lstStyle/>
          <a:p>
            <a:fld id="{59870F80-EA11-4019-83F2-20D9F887F531}" type="slidenum">
              <a:rPr lang="en-US" smtClean="0"/>
              <a:pPr/>
              <a:t>8</a:t>
            </a:fld>
            <a:endParaRPr lang="en-US"/>
          </a:p>
        </p:txBody>
      </p:sp>
    </p:spTree>
    <p:extLst>
      <p:ext uri="{BB962C8B-B14F-4D97-AF65-F5344CB8AC3E}">
        <p14:creationId xmlns:p14="http://schemas.microsoft.com/office/powerpoint/2010/main" val="105592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Wolf 359 is in a much weaker star field, so with an exposure that just begins to saturate the star (1s in this case) there are only a few field stars available for an astrometric solution.  (Depending on your equipment you might need to rotate/flip these images, which measure 17.0 x 10.6 arc-minutes.)</a:t>
            </a:r>
          </a:p>
          <a:p>
            <a:endParaRPr lang="en-US" dirty="0"/>
          </a:p>
        </p:txBody>
      </p:sp>
      <p:sp>
        <p:nvSpPr>
          <p:cNvPr id="4" name="Slide Number Placeholder 3"/>
          <p:cNvSpPr>
            <a:spLocks noGrp="1"/>
          </p:cNvSpPr>
          <p:nvPr>
            <p:ph type="sldNum" sz="quarter" idx="10"/>
          </p:nvPr>
        </p:nvSpPr>
        <p:spPr/>
        <p:txBody>
          <a:bodyPr/>
          <a:lstStyle/>
          <a:p>
            <a:fld id="{59870F80-EA11-4019-83F2-20D9F887F531}" type="slidenum">
              <a:rPr lang="en-US" smtClean="0"/>
              <a:pPr/>
              <a:t>9</a:t>
            </a:fld>
            <a:endParaRPr lang="en-US"/>
          </a:p>
        </p:txBody>
      </p:sp>
    </p:spTree>
    <p:extLst>
      <p:ext uri="{BB962C8B-B14F-4D97-AF65-F5344CB8AC3E}">
        <p14:creationId xmlns:p14="http://schemas.microsoft.com/office/powerpoint/2010/main" val="1945220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00FD7E-CF15-4E78-AFEC-235451644E69}" type="datetimeFigureOut">
              <a:rPr lang="en-US" smtClean="0"/>
              <a:pPr/>
              <a:t>4/4/20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F1F898-4847-4D80-9507-D6ED9D2C03CD}" type="slidenum">
              <a:rPr lang="en-US" smtClean="0"/>
              <a:pPr/>
              <a:t>‹#›</a:t>
            </a:fld>
            <a:endParaRPr lang="en-US"/>
          </a:p>
        </p:txBody>
      </p:sp>
    </p:spTree>
    <p:extLst>
      <p:ext uri="{BB962C8B-B14F-4D97-AF65-F5344CB8AC3E}">
        <p14:creationId xmlns:p14="http://schemas.microsoft.com/office/powerpoint/2010/main" val="4260704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00FD7E-CF15-4E78-AFEC-235451644E69}" type="datetimeFigureOut">
              <a:rPr lang="en-US" smtClean="0"/>
              <a:pPr/>
              <a:t>4/4/20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F1F898-4847-4D80-9507-D6ED9D2C03CD}" type="slidenum">
              <a:rPr lang="en-US" smtClean="0"/>
              <a:pPr/>
              <a:t>‹#›</a:t>
            </a:fld>
            <a:endParaRPr lang="en-US"/>
          </a:p>
        </p:txBody>
      </p:sp>
    </p:spTree>
    <p:extLst>
      <p:ext uri="{BB962C8B-B14F-4D97-AF65-F5344CB8AC3E}">
        <p14:creationId xmlns:p14="http://schemas.microsoft.com/office/powerpoint/2010/main" val="3095464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00FD7E-CF15-4E78-AFEC-235451644E69}" type="datetimeFigureOut">
              <a:rPr lang="en-US" smtClean="0"/>
              <a:pPr/>
              <a:t>4/4/20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F1F898-4847-4D80-9507-D6ED9D2C03CD}" type="slidenum">
              <a:rPr lang="en-US" smtClean="0"/>
              <a:pPr/>
              <a:t>‹#›</a:t>
            </a:fld>
            <a:endParaRPr lang="en-US"/>
          </a:p>
        </p:txBody>
      </p:sp>
    </p:spTree>
    <p:extLst>
      <p:ext uri="{BB962C8B-B14F-4D97-AF65-F5344CB8AC3E}">
        <p14:creationId xmlns:p14="http://schemas.microsoft.com/office/powerpoint/2010/main" val="2868121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00FD7E-CF15-4E78-AFEC-235451644E69}" type="datetimeFigureOut">
              <a:rPr lang="en-US" smtClean="0"/>
              <a:pPr/>
              <a:t>4/4/20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F1F898-4847-4D80-9507-D6ED9D2C03CD}" type="slidenum">
              <a:rPr lang="en-US" smtClean="0"/>
              <a:pPr/>
              <a:t>‹#›</a:t>
            </a:fld>
            <a:endParaRPr lang="en-US"/>
          </a:p>
        </p:txBody>
      </p:sp>
    </p:spTree>
    <p:extLst>
      <p:ext uri="{BB962C8B-B14F-4D97-AF65-F5344CB8AC3E}">
        <p14:creationId xmlns:p14="http://schemas.microsoft.com/office/powerpoint/2010/main" val="2020160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00FD7E-CF15-4E78-AFEC-235451644E69}" type="datetimeFigureOut">
              <a:rPr lang="en-US" smtClean="0"/>
              <a:pPr/>
              <a:t>4/4/20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F1F898-4847-4D80-9507-D6ED9D2C03CD}" type="slidenum">
              <a:rPr lang="en-US" smtClean="0"/>
              <a:pPr/>
              <a:t>‹#›</a:t>
            </a:fld>
            <a:endParaRPr lang="en-US"/>
          </a:p>
        </p:txBody>
      </p:sp>
    </p:spTree>
    <p:extLst>
      <p:ext uri="{BB962C8B-B14F-4D97-AF65-F5344CB8AC3E}">
        <p14:creationId xmlns:p14="http://schemas.microsoft.com/office/powerpoint/2010/main" val="361226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00FD7E-CF15-4E78-AFEC-235451644E69}" type="datetimeFigureOut">
              <a:rPr lang="en-US" smtClean="0"/>
              <a:pPr/>
              <a:t>4/4/20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F1F898-4847-4D80-9507-D6ED9D2C03CD}" type="slidenum">
              <a:rPr lang="en-US" smtClean="0"/>
              <a:pPr/>
              <a:t>‹#›</a:t>
            </a:fld>
            <a:endParaRPr lang="en-US"/>
          </a:p>
        </p:txBody>
      </p:sp>
    </p:spTree>
    <p:extLst>
      <p:ext uri="{BB962C8B-B14F-4D97-AF65-F5344CB8AC3E}">
        <p14:creationId xmlns:p14="http://schemas.microsoft.com/office/powerpoint/2010/main" val="1602202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00FD7E-CF15-4E78-AFEC-235451644E69}" type="datetimeFigureOut">
              <a:rPr lang="en-US" smtClean="0"/>
              <a:pPr/>
              <a:t>4/4/20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F1F898-4847-4D80-9507-D6ED9D2C03CD}" type="slidenum">
              <a:rPr lang="en-US" smtClean="0"/>
              <a:pPr/>
              <a:t>‹#›</a:t>
            </a:fld>
            <a:endParaRPr lang="en-US"/>
          </a:p>
        </p:txBody>
      </p:sp>
    </p:spTree>
    <p:extLst>
      <p:ext uri="{BB962C8B-B14F-4D97-AF65-F5344CB8AC3E}">
        <p14:creationId xmlns:p14="http://schemas.microsoft.com/office/powerpoint/2010/main" val="2722964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00FD7E-CF15-4E78-AFEC-235451644E69}" type="datetimeFigureOut">
              <a:rPr lang="en-US" smtClean="0"/>
              <a:pPr/>
              <a:t>4/4/20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F1F898-4847-4D80-9507-D6ED9D2C03CD}" type="slidenum">
              <a:rPr lang="en-US" smtClean="0"/>
              <a:pPr/>
              <a:t>‹#›</a:t>
            </a:fld>
            <a:endParaRPr lang="en-US"/>
          </a:p>
        </p:txBody>
      </p:sp>
    </p:spTree>
    <p:extLst>
      <p:ext uri="{BB962C8B-B14F-4D97-AF65-F5344CB8AC3E}">
        <p14:creationId xmlns:p14="http://schemas.microsoft.com/office/powerpoint/2010/main" val="1753447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00FD7E-CF15-4E78-AFEC-235451644E69}" type="datetimeFigureOut">
              <a:rPr lang="en-US" smtClean="0"/>
              <a:pPr/>
              <a:t>4/4/20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F1F898-4847-4D80-9507-D6ED9D2C03CD}" type="slidenum">
              <a:rPr lang="en-US" smtClean="0"/>
              <a:pPr/>
              <a:t>‹#›</a:t>
            </a:fld>
            <a:endParaRPr lang="en-US"/>
          </a:p>
        </p:txBody>
      </p:sp>
    </p:spTree>
    <p:extLst>
      <p:ext uri="{BB962C8B-B14F-4D97-AF65-F5344CB8AC3E}">
        <p14:creationId xmlns:p14="http://schemas.microsoft.com/office/powerpoint/2010/main" val="1382388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00FD7E-CF15-4E78-AFEC-235451644E69}" type="datetimeFigureOut">
              <a:rPr lang="en-US" smtClean="0"/>
              <a:pPr/>
              <a:t>4/4/20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F1F898-4847-4D80-9507-D6ED9D2C03CD}" type="slidenum">
              <a:rPr lang="en-US" smtClean="0"/>
              <a:pPr/>
              <a:t>‹#›</a:t>
            </a:fld>
            <a:endParaRPr lang="en-US"/>
          </a:p>
        </p:txBody>
      </p:sp>
    </p:spTree>
    <p:extLst>
      <p:ext uri="{BB962C8B-B14F-4D97-AF65-F5344CB8AC3E}">
        <p14:creationId xmlns:p14="http://schemas.microsoft.com/office/powerpoint/2010/main" val="1993878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00FD7E-CF15-4E78-AFEC-235451644E69}" type="datetimeFigureOut">
              <a:rPr lang="en-US" smtClean="0"/>
              <a:pPr/>
              <a:t>4/4/20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F1F898-4847-4D80-9507-D6ED9D2C03CD}" type="slidenum">
              <a:rPr lang="en-US" smtClean="0"/>
              <a:pPr/>
              <a:t>‹#›</a:t>
            </a:fld>
            <a:endParaRPr lang="en-US"/>
          </a:p>
        </p:txBody>
      </p:sp>
    </p:spTree>
    <p:extLst>
      <p:ext uri="{BB962C8B-B14F-4D97-AF65-F5344CB8AC3E}">
        <p14:creationId xmlns:p14="http://schemas.microsoft.com/office/powerpoint/2010/main" val="2296444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00FD7E-CF15-4E78-AFEC-235451644E69}" type="datetimeFigureOut">
              <a:rPr lang="en-US" smtClean="0"/>
              <a:pPr/>
              <a:t>4/4/20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F1F898-4847-4D80-9507-D6ED9D2C03CD}" type="slidenum">
              <a:rPr lang="en-US" smtClean="0"/>
              <a:pPr/>
              <a:t>‹#›</a:t>
            </a:fld>
            <a:endParaRPr lang="en-US"/>
          </a:p>
        </p:txBody>
      </p:sp>
    </p:spTree>
    <p:extLst>
      <p:ext uri="{BB962C8B-B14F-4D97-AF65-F5344CB8AC3E}">
        <p14:creationId xmlns:p14="http://schemas.microsoft.com/office/powerpoint/2010/main" val="2831426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pluto.jhuapl.edu/News-Center/News-Article.php?page=20200129"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pluto.jhuapl.edu/Learn/Get-Involved.php#Parallax-Program"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mailto:lauer@noao.edu"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52600"/>
            <a:ext cx="7772400" cy="1470025"/>
          </a:xfrm>
        </p:spPr>
        <p:txBody>
          <a:bodyPr>
            <a:normAutofit/>
          </a:bodyPr>
          <a:lstStyle/>
          <a:p>
            <a:r>
              <a:rPr lang="en-US" dirty="0"/>
              <a:t>NASA New Horizons Parallax Educational Outreach Program</a:t>
            </a:r>
          </a:p>
        </p:txBody>
      </p:sp>
      <p:sp>
        <p:nvSpPr>
          <p:cNvPr id="3" name="Subtitle 2"/>
          <p:cNvSpPr>
            <a:spLocks noGrp="1"/>
          </p:cNvSpPr>
          <p:nvPr>
            <p:ph type="subTitle" idx="1"/>
          </p:nvPr>
        </p:nvSpPr>
        <p:spPr>
          <a:xfrm>
            <a:off x="990600" y="3886200"/>
            <a:ext cx="7162800" cy="1752600"/>
          </a:xfrm>
        </p:spPr>
        <p:txBody>
          <a:bodyPr>
            <a:normAutofit lnSpcReduction="10000"/>
          </a:bodyPr>
          <a:lstStyle/>
          <a:p>
            <a:r>
              <a:rPr lang="en-US" dirty="0"/>
              <a:t>Bill Hanna</a:t>
            </a:r>
          </a:p>
          <a:p>
            <a:r>
              <a:rPr lang="en-US" dirty="0"/>
              <a:t>Columbia Falls, Montana</a:t>
            </a:r>
          </a:p>
          <a:p>
            <a:r>
              <a:rPr lang="en-US" sz="2000" dirty="0"/>
              <a:t>TTSO14  Online </a:t>
            </a:r>
          </a:p>
          <a:p>
            <a:r>
              <a:rPr lang="en-US" sz="2000" dirty="0"/>
              <a:t>Monday 13 April 2020</a:t>
            </a:r>
          </a:p>
        </p:txBody>
      </p:sp>
    </p:spTree>
    <p:extLst>
      <p:ext uri="{BB962C8B-B14F-4D97-AF65-F5344CB8AC3E}">
        <p14:creationId xmlns:p14="http://schemas.microsoft.com/office/powerpoint/2010/main" val="7675133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a:t>Wolf 359 (rich field)</a:t>
            </a:r>
          </a:p>
        </p:txBody>
      </p:sp>
      <p:sp>
        <p:nvSpPr>
          <p:cNvPr id="3" name="Content Placeholder 2"/>
          <p:cNvSpPr>
            <a:spLocks noGrp="1"/>
          </p:cNvSpPr>
          <p:nvPr>
            <p:ph idx="1"/>
          </p:nvPr>
        </p:nvSpPr>
        <p:spPr/>
        <p:txBody>
          <a:bodyPr/>
          <a:lstStyle/>
          <a:p>
            <a:endParaRPr lang="en-US" dirty="0"/>
          </a:p>
          <a:p>
            <a:endParaRPr lang="en-US" dirty="0"/>
          </a:p>
        </p:txBody>
      </p:sp>
      <p:pic>
        <p:nvPicPr>
          <p:cNvPr id="5" name="Picture 4">
            <a:extLst>
              <a:ext uri="{FF2B5EF4-FFF2-40B4-BE49-F238E27FC236}">
                <a16:creationId xmlns:a16="http://schemas.microsoft.com/office/drawing/2014/main" id="{F9C60A8D-9B16-F446-8666-C5989C5F7E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066800"/>
            <a:ext cx="8305800" cy="5191125"/>
          </a:xfrm>
          <a:prstGeom prst="rect">
            <a:avLst/>
          </a:prstGeom>
        </p:spPr>
      </p:pic>
      <p:sp>
        <p:nvSpPr>
          <p:cNvPr id="6" name="TextBox 5">
            <a:extLst>
              <a:ext uri="{FF2B5EF4-FFF2-40B4-BE49-F238E27FC236}">
                <a16:creationId xmlns:a16="http://schemas.microsoft.com/office/drawing/2014/main" id="{77599312-5CDD-E84D-82B6-F57E1F8EFAB2}"/>
              </a:ext>
            </a:extLst>
          </p:cNvPr>
          <p:cNvSpPr txBox="1"/>
          <p:nvPr/>
        </p:nvSpPr>
        <p:spPr>
          <a:xfrm>
            <a:off x="457200" y="5888593"/>
            <a:ext cx="2438400" cy="369332"/>
          </a:xfrm>
          <a:prstGeom prst="rect">
            <a:avLst/>
          </a:prstGeom>
          <a:solidFill>
            <a:schemeClr val="accent1"/>
          </a:solidFill>
        </p:spPr>
        <p:txBody>
          <a:bodyPr wrap="square" rtlCol="0">
            <a:spAutoFit/>
          </a:bodyPr>
          <a:lstStyle/>
          <a:p>
            <a:r>
              <a:rPr lang="en-US" dirty="0"/>
              <a:t>17.0 x 10.6 arc-minutes</a:t>
            </a:r>
          </a:p>
        </p:txBody>
      </p:sp>
    </p:spTree>
    <p:extLst>
      <p:ext uri="{BB962C8B-B14F-4D97-AF65-F5344CB8AC3E}">
        <p14:creationId xmlns:p14="http://schemas.microsoft.com/office/powerpoint/2010/main" val="29217630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a:t>Associated Web Sites</a:t>
            </a:r>
          </a:p>
        </p:txBody>
      </p:sp>
      <p:sp>
        <p:nvSpPr>
          <p:cNvPr id="3" name="Content Placeholder 2"/>
          <p:cNvSpPr>
            <a:spLocks noGrp="1"/>
          </p:cNvSpPr>
          <p:nvPr>
            <p:ph idx="1"/>
          </p:nvPr>
        </p:nvSpPr>
        <p:spPr>
          <a:xfrm>
            <a:off x="457200" y="1066800"/>
            <a:ext cx="8229600" cy="5486400"/>
          </a:xfrm>
        </p:spPr>
        <p:txBody>
          <a:bodyPr>
            <a:normAutofit/>
          </a:bodyPr>
          <a:lstStyle/>
          <a:p>
            <a:r>
              <a:rPr lang="en-US" dirty="0">
                <a:hlinkClick r:id="rId3"/>
              </a:rPr>
              <a:t>http://pluto.jhuapl.edu/News-Center/News-Article.php?page=20200129</a:t>
            </a:r>
            <a:endParaRPr lang="en-US" dirty="0"/>
          </a:p>
          <a:p>
            <a:r>
              <a:rPr lang="en-US" dirty="0">
                <a:hlinkClick r:id="rId4"/>
              </a:rPr>
              <a:t>http://pluto.jhuapl.edu/Learn/Get-Involved.php#Parallax-Program</a:t>
            </a:r>
            <a:endParaRPr lang="en-US" dirty="0"/>
          </a:p>
        </p:txBody>
      </p:sp>
    </p:spTree>
    <p:extLst>
      <p:ext uri="{BB962C8B-B14F-4D97-AF65-F5344CB8AC3E}">
        <p14:creationId xmlns:p14="http://schemas.microsoft.com/office/powerpoint/2010/main" val="36383567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C0445-D2AF-7B42-96F9-024DD0BE32F4}"/>
              </a:ext>
            </a:extLst>
          </p:cNvPr>
          <p:cNvSpPr>
            <a:spLocks noGrp="1"/>
          </p:cNvSpPr>
          <p:nvPr>
            <p:ph type="title"/>
          </p:nvPr>
        </p:nvSpPr>
        <p:spPr/>
        <p:txBody>
          <a:bodyPr/>
          <a:lstStyle/>
          <a:p>
            <a:r>
              <a:rPr lang="en-US" dirty="0"/>
              <a:t>Reporting Observations</a:t>
            </a:r>
          </a:p>
        </p:txBody>
      </p:sp>
      <p:sp>
        <p:nvSpPr>
          <p:cNvPr id="3" name="Content Placeholder 2">
            <a:extLst>
              <a:ext uri="{FF2B5EF4-FFF2-40B4-BE49-F238E27FC236}">
                <a16:creationId xmlns:a16="http://schemas.microsoft.com/office/drawing/2014/main" id="{E7228856-3696-3A4B-B1CF-5367F5FC0DDB}"/>
              </a:ext>
            </a:extLst>
          </p:cNvPr>
          <p:cNvSpPr>
            <a:spLocks noGrp="1"/>
          </p:cNvSpPr>
          <p:nvPr>
            <p:ph idx="1"/>
          </p:nvPr>
        </p:nvSpPr>
        <p:spPr/>
        <p:txBody>
          <a:bodyPr/>
          <a:lstStyle/>
          <a:p>
            <a:r>
              <a:rPr lang="en-US" dirty="0"/>
              <a:t>Dr. Tod R. Lauer (</a:t>
            </a:r>
            <a:r>
              <a:rPr lang="en-US" dirty="0">
                <a:hlinkClick r:id="rId3"/>
              </a:rPr>
              <a:t>lauer@noao.edu</a:t>
            </a:r>
            <a:r>
              <a:rPr lang="en-US" dirty="0"/>
              <a:t>)</a:t>
            </a:r>
          </a:p>
          <a:p>
            <a:pPr lvl="1"/>
            <a:r>
              <a:rPr lang="en-US" dirty="0"/>
              <a:t>National Optical Astronomy Observatory</a:t>
            </a:r>
          </a:p>
          <a:p>
            <a:pPr lvl="1"/>
            <a:r>
              <a:rPr lang="en-US" dirty="0"/>
              <a:t>Send Images via </a:t>
            </a:r>
            <a:r>
              <a:rPr lang="en-US" dirty="0" err="1"/>
              <a:t>DropBox</a:t>
            </a:r>
            <a:r>
              <a:rPr lang="en-US" dirty="0"/>
              <a:t> (or similar)</a:t>
            </a:r>
          </a:p>
        </p:txBody>
      </p:sp>
    </p:spTree>
    <p:extLst>
      <p:ext uri="{BB962C8B-B14F-4D97-AF65-F5344CB8AC3E}">
        <p14:creationId xmlns:p14="http://schemas.microsoft.com/office/powerpoint/2010/main" val="30121495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a:t>Questions?</a:t>
            </a:r>
          </a:p>
        </p:txBody>
      </p:sp>
      <p:sp>
        <p:nvSpPr>
          <p:cNvPr id="3" name="Content Placeholder 2"/>
          <p:cNvSpPr>
            <a:spLocks noGrp="1"/>
          </p:cNvSpPr>
          <p:nvPr>
            <p:ph idx="1"/>
          </p:nvPr>
        </p:nvSpPr>
        <p:spPr/>
        <p:txBody>
          <a:bodyPr/>
          <a:lstStyle/>
          <a:p>
            <a:endParaRPr lang="en-US" dirty="0"/>
          </a:p>
          <a:p>
            <a:endParaRPr lang="en-US" dirty="0"/>
          </a:p>
        </p:txBody>
      </p:sp>
      <p:pic>
        <p:nvPicPr>
          <p:cNvPr id="5" name="Picture 4">
            <a:extLst>
              <a:ext uri="{FF2B5EF4-FFF2-40B4-BE49-F238E27FC236}">
                <a16:creationId xmlns:a16="http://schemas.microsoft.com/office/drawing/2014/main" id="{0F411CCD-5187-494F-BCE8-503ACD123B21}"/>
              </a:ext>
            </a:extLst>
          </p:cNvPr>
          <p:cNvPicPr>
            <a:picLocks noChangeAspect="1"/>
          </p:cNvPicPr>
          <p:nvPr/>
        </p:nvPicPr>
        <p:blipFill>
          <a:blip r:embed="rId3"/>
          <a:stretch>
            <a:fillRect/>
          </a:stretch>
        </p:blipFill>
        <p:spPr>
          <a:xfrm>
            <a:off x="916517" y="1066800"/>
            <a:ext cx="7310965" cy="5483224"/>
          </a:xfrm>
          <a:prstGeom prst="rect">
            <a:avLst/>
          </a:prstGeom>
        </p:spPr>
      </p:pic>
    </p:spTree>
    <p:extLst>
      <p:ext uri="{BB962C8B-B14F-4D97-AF65-F5344CB8AC3E}">
        <p14:creationId xmlns:p14="http://schemas.microsoft.com/office/powerpoint/2010/main" val="29217630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Topics</a:t>
            </a:r>
          </a:p>
        </p:txBody>
      </p:sp>
      <p:sp>
        <p:nvSpPr>
          <p:cNvPr id="3" name="Content Placeholder 2"/>
          <p:cNvSpPr>
            <a:spLocks noGrp="1"/>
          </p:cNvSpPr>
          <p:nvPr>
            <p:ph idx="1"/>
          </p:nvPr>
        </p:nvSpPr>
        <p:spPr/>
        <p:txBody>
          <a:bodyPr/>
          <a:lstStyle/>
          <a:p>
            <a:r>
              <a:rPr lang="en-US" dirty="0"/>
              <a:t>NASA Educational Outreach Program</a:t>
            </a:r>
          </a:p>
          <a:p>
            <a:r>
              <a:rPr lang="en-US" dirty="0"/>
              <a:t>Target Stars for Parallax Determination</a:t>
            </a:r>
          </a:p>
          <a:p>
            <a:r>
              <a:rPr lang="en-US" dirty="0"/>
              <a:t>Recent Star Images</a:t>
            </a:r>
          </a:p>
          <a:p>
            <a:r>
              <a:rPr lang="en-US" dirty="0"/>
              <a:t>Associated Web Sites For More Information</a:t>
            </a:r>
          </a:p>
          <a:p>
            <a:pPr marL="0" indent="0">
              <a:buNone/>
            </a:pPr>
            <a:endParaRPr lang="en-US" dirty="0"/>
          </a:p>
        </p:txBody>
      </p:sp>
    </p:spTree>
    <p:extLst>
      <p:ext uri="{BB962C8B-B14F-4D97-AF65-F5344CB8AC3E}">
        <p14:creationId xmlns:p14="http://schemas.microsoft.com/office/powerpoint/2010/main" val="21828403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r>
              <a:rPr lang="en-US" dirty="0"/>
              <a:t>New Horizons is Healthy</a:t>
            </a:r>
          </a:p>
        </p:txBody>
      </p:sp>
      <p:sp>
        <p:nvSpPr>
          <p:cNvPr id="3" name="Content Placeholder 2"/>
          <p:cNvSpPr>
            <a:spLocks noGrp="1"/>
          </p:cNvSpPr>
          <p:nvPr>
            <p:ph idx="1"/>
          </p:nvPr>
        </p:nvSpPr>
        <p:spPr/>
        <p:txBody>
          <a:bodyPr/>
          <a:lstStyle/>
          <a:p>
            <a:pPr marL="0" indent="0">
              <a:buNone/>
            </a:pPr>
            <a:r>
              <a:rPr lang="en-US" dirty="0"/>
              <a:t> </a:t>
            </a:r>
          </a:p>
        </p:txBody>
      </p:sp>
      <p:pic>
        <p:nvPicPr>
          <p:cNvPr id="6" name="Picture 5">
            <a:extLst>
              <a:ext uri="{FF2B5EF4-FFF2-40B4-BE49-F238E27FC236}">
                <a16:creationId xmlns:a16="http://schemas.microsoft.com/office/drawing/2014/main" id="{61E0D709-DB22-5643-A7CE-55425BD859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900" y="1600200"/>
            <a:ext cx="8229600" cy="4012910"/>
          </a:xfrm>
          <a:prstGeom prst="rect">
            <a:avLst/>
          </a:prstGeom>
        </p:spPr>
      </p:pic>
      <p:sp>
        <p:nvSpPr>
          <p:cNvPr id="4" name="TextBox 3">
            <a:extLst>
              <a:ext uri="{FF2B5EF4-FFF2-40B4-BE49-F238E27FC236}">
                <a16:creationId xmlns:a16="http://schemas.microsoft.com/office/drawing/2014/main" id="{73AD323B-CBBA-334C-B9B4-7C8DFED2F05F}"/>
              </a:ext>
            </a:extLst>
          </p:cNvPr>
          <p:cNvSpPr txBox="1"/>
          <p:nvPr/>
        </p:nvSpPr>
        <p:spPr>
          <a:xfrm>
            <a:off x="7982825" y="5756831"/>
            <a:ext cx="703975" cy="369332"/>
          </a:xfrm>
          <a:prstGeom prst="rect">
            <a:avLst/>
          </a:prstGeom>
          <a:noFill/>
        </p:spPr>
        <p:txBody>
          <a:bodyPr wrap="none" rtlCol="0">
            <a:spAutoFit/>
          </a:bodyPr>
          <a:lstStyle/>
          <a:p>
            <a:r>
              <a:rPr lang="en-US" dirty="0"/>
              <a:t>NASA</a:t>
            </a:r>
          </a:p>
        </p:txBody>
      </p:sp>
    </p:spTree>
    <p:extLst>
      <p:ext uri="{BB962C8B-B14F-4D97-AF65-F5344CB8AC3E}">
        <p14:creationId xmlns:p14="http://schemas.microsoft.com/office/powerpoint/2010/main" val="41807669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Targets Are Two Nearby Stars</a:t>
            </a:r>
          </a:p>
        </p:txBody>
      </p:sp>
      <p:sp>
        <p:nvSpPr>
          <p:cNvPr id="3" name="Content Placeholder 2"/>
          <p:cNvSpPr>
            <a:spLocks noGrp="1"/>
          </p:cNvSpPr>
          <p:nvPr>
            <p:ph idx="1"/>
          </p:nvPr>
        </p:nvSpPr>
        <p:spPr/>
        <p:txBody>
          <a:bodyPr>
            <a:normAutofit fontScale="92500" lnSpcReduction="10000"/>
          </a:bodyPr>
          <a:lstStyle/>
          <a:p>
            <a:r>
              <a:rPr lang="en-US" dirty="0"/>
              <a:t>Proxima Centauri</a:t>
            </a:r>
          </a:p>
          <a:p>
            <a:pPr lvl="1"/>
            <a:r>
              <a:rPr lang="en-US" dirty="0"/>
              <a:t>UCAC4 137-116050</a:t>
            </a:r>
          </a:p>
          <a:p>
            <a:pPr lvl="1"/>
            <a:r>
              <a:rPr lang="en-US" dirty="0"/>
              <a:t>14h 29m 28s / -62° 40’ 26”  (of date; approximate)</a:t>
            </a:r>
          </a:p>
          <a:p>
            <a:pPr lvl="1"/>
            <a:r>
              <a:rPr lang="en-US" dirty="0"/>
              <a:t>Mag 11.1</a:t>
            </a:r>
          </a:p>
          <a:p>
            <a:pPr lvl="1"/>
            <a:r>
              <a:rPr lang="en-US" dirty="0"/>
              <a:t>4.2 </a:t>
            </a:r>
            <a:r>
              <a:rPr lang="en-US" dirty="0" err="1"/>
              <a:t>ly</a:t>
            </a:r>
            <a:endParaRPr lang="en-US" dirty="0"/>
          </a:p>
          <a:p>
            <a:r>
              <a:rPr lang="en-US" dirty="0"/>
              <a:t>Wolf 359</a:t>
            </a:r>
          </a:p>
          <a:p>
            <a:pPr lvl="1"/>
            <a:r>
              <a:rPr lang="en-US" dirty="0"/>
              <a:t>UCAC4 486-052877</a:t>
            </a:r>
          </a:p>
          <a:p>
            <a:pPr lvl="1"/>
            <a:r>
              <a:rPr lang="en-US" dirty="0"/>
              <a:t>10h 56m 26s / +06° 59’ 28”  (of date; approximate)</a:t>
            </a:r>
          </a:p>
          <a:p>
            <a:pPr lvl="1"/>
            <a:r>
              <a:rPr lang="en-US" dirty="0"/>
              <a:t>Mag 13.0</a:t>
            </a:r>
          </a:p>
          <a:p>
            <a:pPr lvl="1"/>
            <a:r>
              <a:rPr lang="en-US" dirty="0"/>
              <a:t>7.9 </a:t>
            </a:r>
            <a:r>
              <a:rPr lang="en-US" dirty="0" err="1"/>
              <a:t>ly</a:t>
            </a:r>
            <a:endParaRPr lang="en-US" dirty="0"/>
          </a:p>
        </p:txBody>
      </p:sp>
    </p:spTree>
    <p:extLst>
      <p:ext uri="{BB962C8B-B14F-4D97-AF65-F5344CB8AC3E}">
        <p14:creationId xmlns:p14="http://schemas.microsoft.com/office/powerpoint/2010/main" val="22381220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3780F-B8FE-2E42-9CB9-51CC7F881407}"/>
              </a:ext>
            </a:extLst>
          </p:cNvPr>
          <p:cNvSpPr>
            <a:spLocks noGrp="1"/>
          </p:cNvSpPr>
          <p:nvPr>
            <p:ph type="title"/>
          </p:nvPr>
        </p:nvSpPr>
        <p:spPr/>
        <p:txBody>
          <a:bodyPr/>
          <a:lstStyle/>
          <a:p>
            <a:r>
              <a:rPr lang="en-US" dirty="0"/>
              <a:t>Proxima Centauri</a:t>
            </a:r>
          </a:p>
        </p:txBody>
      </p:sp>
      <p:sp>
        <p:nvSpPr>
          <p:cNvPr id="3" name="Content Placeholder 2">
            <a:extLst>
              <a:ext uri="{FF2B5EF4-FFF2-40B4-BE49-F238E27FC236}">
                <a16:creationId xmlns:a16="http://schemas.microsoft.com/office/drawing/2014/main" id="{34BEEB51-EFD6-124C-9E28-F69DFBA1939B}"/>
              </a:ext>
            </a:extLst>
          </p:cNvPr>
          <p:cNvSpPr>
            <a:spLocks noGrp="1"/>
          </p:cNvSpPr>
          <p:nvPr>
            <p:ph idx="1"/>
          </p:nvPr>
        </p:nvSpPr>
        <p:spPr/>
        <p:txBody>
          <a:bodyPr/>
          <a:lstStyle/>
          <a:p>
            <a:r>
              <a:rPr lang="en-US" dirty="0"/>
              <a:t>New Horizons image at 20200422/1300 UT</a:t>
            </a:r>
          </a:p>
          <a:p>
            <a:pPr lvl="1"/>
            <a:r>
              <a:rPr lang="en-US" dirty="0"/>
              <a:t>Wednesday 20200422/2300 AEST</a:t>
            </a:r>
          </a:p>
          <a:p>
            <a:r>
              <a:rPr lang="en-US" dirty="0"/>
              <a:t>Yass particulars</a:t>
            </a:r>
          </a:p>
          <a:p>
            <a:pPr lvl="1"/>
            <a:r>
              <a:rPr lang="en-US" dirty="0"/>
              <a:t>Never Sets</a:t>
            </a:r>
          </a:p>
          <a:p>
            <a:pPr lvl="1"/>
            <a:r>
              <a:rPr lang="en-US" dirty="0"/>
              <a:t>0731 UT  Sunset</a:t>
            </a:r>
          </a:p>
          <a:p>
            <a:pPr lvl="1"/>
            <a:r>
              <a:rPr lang="en-US" dirty="0"/>
              <a:t>0856 UT  End Astronomical Twilight</a:t>
            </a:r>
          </a:p>
          <a:p>
            <a:pPr lvl="1"/>
            <a:r>
              <a:rPr lang="en-US" dirty="0"/>
              <a:t>1300 UT  Ideal Image Time (59° </a:t>
            </a:r>
            <a:r>
              <a:rPr lang="en-US" dirty="0" err="1"/>
              <a:t>elev</a:t>
            </a:r>
            <a:r>
              <a:rPr lang="en-US" dirty="0"/>
              <a:t> @ 160° </a:t>
            </a:r>
            <a:r>
              <a:rPr lang="en-US" dirty="0" err="1"/>
              <a:t>az</a:t>
            </a:r>
            <a:r>
              <a:rPr lang="en-US" dirty="0"/>
              <a:t>)</a:t>
            </a:r>
          </a:p>
          <a:p>
            <a:pPr lvl="1"/>
            <a:r>
              <a:rPr lang="en-US" dirty="0"/>
              <a:t>1425 UT  Transits</a:t>
            </a:r>
          </a:p>
        </p:txBody>
      </p:sp>
    </p:spTree>
    <p:extLst>
      <p:ext uri="{BB962C8B-B14F-4D97-AF65-F5344CB8AC3E}">
        <p14:creationId xmlns:p14="http://schemas.microsoft.com/office/powerpoint/2010/main" val="841103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a:t>Proxima Centauri (just saturated)</a:t>
            </a:r>
          </a:p>
        </p:txBody>
      </p:sp>
      <p:sp>
        <p:nvSpPr>
          <p:cNvPr id="3" name="Content Placeholder 2"/>
          <p:cNvSpPr>
            <a:spLocks noGrp="1"/>
          </p:cNvSpPr>
          <p:nvPr>
            <p:ph idx="1"/>
          </p:nvPr>
        </p:nvSpPr>
        <p:spPr/>
        <p:txBody>
          <a:bodyPr/>
          <a:lstStyle/>
          <a:p>
            <a:pPr marL="0" indent="0">
              <a:buNone/>
            </a:pPr>
            <a:r>
              <a:rPr lang="en-US" dirty="0"/>
              <a:t> </a:t>
            </a:r>
          </a:p>
        </p:txBody>
      </p:sp>
      <p:pic>
        <p:nvPicPr>
          <p:cNvPr id="5" name="Picture 4">
            <a:extLst>
              <a:ext uri="{FF2B5EF4-FFF2-40B4-BE49-F238E27FC236}">
                <a16:creationId xmlns:a16="http://schemas.microsoft.com/office/drawing/2014/main" id="{C00E1C4B-8783-324E-B26F-1A1FBF7661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143000"/>
            <a:ext cx="8229600" cy="5143500"/>
          </a:xfrm>
          <a:prstGeom prst="rect">
            <a:avLst/>
          </a:prstGeom>
        </p:spPr>
      </p:pic>
      <p:sp>
        <p:nvSpPr>
          <p:cNvPr id="4" name="TextBox 3">
            <a:extLst>
              <a:ext uri="{FF2B5EF4-FFF2-40B4-BE49-F238E27FC236}">
                <a16:creationId xmlns:a16="http://schemas.microsoft.com/office/drawing/2014/main" id="{067AF02A-200B-D048-80D2-A83A55AA59B9}"/>
              </a:ext>
            </a:extLst>
          </p:cNvPr>
          <p:cNvSpPr txBox="1"/>
          <p:nvPr/>
        </p:nvSpPr>
        <p:spPr>
          <a:xfrm>
            <a:off x="533400" y="5917168"/>
            <a:ext cx="2438400" cy="369332"/>
          </a:xfrm>
          <a:prstGeom prst="rect">
            <a:avLst/>
          </a:prstGeom>
          <a:solidFill>
            <a:schemeClr val="accent1"/>
          </a:solidFill>
        </p:spPr>
        <p:txBody>
          <a:bodyPr wrap="square" rtlCol="0">
            <a:spAutoFit/>
          </a:bodyPr>
          <a:lstStyle/>
          <a:p>
            <a:r>
              <a:rPr lang="en-US" dirty="0"/>
              <a:t>17.0 x 10.6 arc-minutes</a:t>
            </a:r>
          </a:p>
        </p:txBody>
      </p:sp>
    </p:spTree>
    <p:extLst>
      <p:ext uri="{BB962C8B-B14F-4D97-AF65-F5344CB8AC3E}">
        <p14:creationId xmlns:p14="http://schemas.microsoft.com/office/powerpoint/2010/main" val="30656282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3688"/>
            <a:ext cx="8229600" cy="792162"/>
          </a:xfrm>
        </p:spPr>
        <p:txBody>
          <a:bodyPr/>
          <a:lstStyle/>
          <a:p>
            <a:r>
              <a:rPr lang="en-US" dirty="0"/>
              <a:t>Proxima Centauri (rich field)</a:t>
            </a:r>
          </a:p>
        </p:txBody>
      </p:sp>
      <p:sp>
        <p:nvSpPr>
          <p:cNvPr id="7" name="Content Placeholder 2">
            <a:extLst>
              <a:ext uri="{FF2B5EF4-FFF2-40B4-BE49-F238E27FC236}">
                <a16:creationId xmlns:a16="http://schemas.microsoft.com/office/drawing/2014/main" id="{9C8178BA-51AE-3F44-91E1-7F4F575B2EF3}"/>
              </a:ext>
            </a:extLst>
          </p:cNvPr>
          <p:cNvSpPr>
            <a:spLocks noGrp="1"/>
          </p:cNvSpPr>
          <p:nvPr>
            <p:ph idx="1"/>
          </p:nvPr>
        </p:nvSpPr>
        <p:spPr/>
        <p:txBody>
          <a:bodyPr/>
          <a:lstStyle/>
          <a:p>
            <a:endParaRPr lang="en-US" dirty="0"/>
          </a:p>
          <a:p>
            <a:pPr marL="0" indent="0">
              <a:buNone/>
            </a:pPr>
            <a:endParaRPr lang="en-US" dirty="0"/>
          </a:p>
        </p:txBody>
      </p:sp>
      <p:pic>
        <p:nvPicPr>
          <p:cNvPr id="8" name="Picture 7">
            <a:extLst>
              <a:ext uri="{FF2B5EF4-FFF2-40B4-BE49-F238E27FC236}">
                <a16:creationId xmlns:a16="http://schemas.microsoft.com/office/drawing/2014/main" id="{E9455B39-FEBE-484F-9488-AD474E9900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 y="1219200"/>
            <a:ext cx="8107680" cy="5067300"/>
          </a:xfrm>
          <a:prstGeom prst="rect">
            <a:avLst/>
          </a:prstGeom>
        </p:spPr>
      </p:pic>
      <p:sp>
        <p:nvSpPr>
          <p:cNvPr id="3" name="Rectangle 2">
            <a:extLst>
              <a:ext uri="{FF2B5EF4-FFF2-40B4-BE49-F238E27FC236}">
                <a16:creationId xmlns:a16="http://schemas.microsoft.com/office/drawing/2014/main" id="{8804F038-126A-C543-97F6-1C285DEB0499}"/>
              </a:ext>
            </a:extLst>
          </p:cNvPr>
          <p:cNvSpPr/>
          <p:nvPr/>
        </p:nvSpPr>
        <p:spPr>
          <a:xfrm>
            <a:off x="579120" y="5913993"/>
            <a:ext cx="2362200" cy="369332"/>
          </a:xfrm>
          <a:prstGeom prst="rect">
            <a:avLst/>
          </a:prstGeom>
          <a:solidFill>
            <a:schemeClr val="accent1"/>
          </a:solidFill>
        </p:spPr>
        <p:txBody>
          <a:bodyPr wrap="square">
            <a:spAutoFit/>
          </a:bodyPr>
          <a:lstStyle/>
          <a:p>
            <a:r>
              <a:rPr lang="en-US" dirty="0"/>
              <a:t>17.0 x 10.6 arc-minutes</a:t>
            </a:r>
          </a:p>
        </p:txBody>
      </p:sp>
    </p:spTree>
    <p:extLst>
      <p:ext uri="{BB962C8B-B14F-4D97-AF65-F5344CB8AC3E}">
        <p14:creationId xmlns:p14="http://schemas.microsoft.com/office/powerpoint/2010/main" val="29217630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3780F-B8FE-2E42-9CB9-51CC7F881407}"/>
              </a:ext>
            </a:extLst>
          </p:cNvPr>
          <p:cNvSpPr>
            <a:spLocks noGrp="1"/>
          </p:cNvSpPr>
          <p:nvPr>
            <p:ph type="title"/>
          </p:nvPr>
        </p:nvSpPr>
        <p:spPr/>
        <p:txBody>
          <a:bodyPr/>
          <a:lstStyle/>
          <a:p>
            <a:r>
              <a:rPr lang="en-US" dirty="0"/>
              <a:t>Wolf 359</a:t>
            </a:r>
          </a:p>
        </p:txBody>
      </p:sp>
      <p:sp>
        <p:nvSpPr>
          <p:cNvPr id="3" name="Content Placeholder 2">
            <a:extLst>
              <a:ext uri="{FF2B5EF4-FFF2-40B4-BE49-F238E27FC236}">
                <a16:creationId xmlns:a16="http://schemas.microsoft.com/office/drawing/2014/main" id="{34BEEB51-EFD6-124C-9E28-F69DFBA1939B}"/>
              </a:ext>
            </a:extLst>
          </p:cNvPr>
          <p:cNvSpPr>
            <a:spLocks noGrp="1"/>
          </p:cNvSpPr>
          <p:nvPr>
            <p:ph idx="1"/>
          </p:nvPr>
        </p:nvSpPr>
        <p:spPr/>
        <p:txBody>
          <a:bodyPr>
            <a:normAutofit lnSpcReduction="10000"/>
          </a:bodyPr>
          <a:lstStyle/>
          <a:p>
            <a:r>
              <a:rPr lang="en-US" dirty="0"/>
              <a:t>New Horizons image at 20200423/1000 UT</a:t>
            </a:r>
          </a:p>
          <a:p>
            <a:pPr lvl="1"/>
            <a:r>
              <a:rPr lang="en-US" dirty="0"/>
              <a:t>Thursday 20200423/2000 AEST</a:t>
            </a:r>
          </a:p>
          <a:p>
            <a:r>
              <a:rPr lang="en-US" dirty="0"/>
              <a:t>Yass particulars</a:t>
            </a:r>
          </a:p>
          <a:p>
            <a:pPr lvl="1"/>
            <a:r>
              <a:rPr lang="en-US" dirty="0"/>
              <a:t>0511 UT  Rises</a:t>
            </a:r>
          </a:p>
          <a:p>
            <a:pPr lvl="1"/>
            <a:r>
              <a:rPr lang="en-US" dirty="0"/>
              <a:t>0731 UT  Sunset</a:t>
            </a:r>
          </a:p>
          <a:p>
            <a:pPr lvl="1"/>
            <a:r>
              <a:rPr lang="en-US" dirty="0"/>
              <a:t>0856 UT  End Astronomical Twilight</a:t>
            </a:r>
          </a:p>
          <a:p>
            <a:pPr lvl="1"/>
            <a:r>
              <a:rPr lang="en-US" dirty="0"/>
              <a:t>1000 UT  Ideal Image Time (46° </a:t>
            </a:r>
            <a:r>
              <a:rPr lang="en-US" dirty="0" err="1"/>
              <a:t>elev</a:t>
            </a:r>
            <a:r>
              <a:rPr lang="en-US" dirty="0"/>
              <a:t> @ 019° </a:t>
            </a:r>
            <a:r>
              <a:rPr lang="en-US" dirty="0" err="1"/>
              <a:t>az</a:t>
            </a:r>
            <a:r>
              <a:rPr lang="en-US" dirty="0"/>
              <a:t>)</a:t>
            </a:r>
          </a:p>
          <a:p>
            <a:pPr lvl="1"/>
            <a:r>
              <a:rPr lang="en-US" dirty="0"/>
              <a:t>1057 UT  Transits</a:t>
            </a:r>
          </a:p>
          <a:p>
            <a:pPr lvl="1"/>
            <a:r>
              <a:rPr lang="en-US" dirty="0"/>
              <a:t>1637 UT  Sets</a:t>
            </a:r>
          </a:p>
        </p:txBody>
      </p:sp>
    </p:spTree>
    <p:extLst>
      <p:ext uri="{BB962C8B-B14F-4D97-AF65-F5344CB8AC3E}">
        <p14:creationId xmlns:p14="http://schemas.microsoft.com/office/powerpoint/2010/main" val="23485395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a:t>Wolf 359 (just saturated)</a:t>
            </a:r>
          </a:p>
        </p:txBody>
      </p:sp>
      <p:sp>
        <p:nvSpPr>
          <p:cNvPr id="6" name="Content Placeholder 2">
            <a:extLst>
              <a:ext uri="{FF2B5EF4-FFF2-40B4-BE49-F238E27FC236}">
                <a16:creationId xmlns:a16="http://schemas.microsoft.com/office/drawing/2014/main" id="{924C7893-FCEA-0F42-928E-BFD433F5EC7C}"/>
              </a:ext>
            </a:extLst>
          </p:cNvPr>
          <p:cNvSpPr>
            <a:spLocks noGrp="1"/>
          </p:cNvSpPr>
          <p:nvPr>
            <p:ph idx="1"/>
          </p:nvPr>
        </p:nvSpPr>
        <p:spPr/>
        <p:txBody>
          <a:bodyPr/>
          <a:lstStyle/>
          <a:p>
            <a:pPr marL="0" indent="0">
              <a:buNone/>
            </a:pPr>
            <a:endParaRPr lang="en-US" dirty="0"/>
          </a:p>
          <a:p>
            <a:pPr marL="0" indent="0">
              <a:buNone/>
            </a:pPr>
            <a:endParaRPr lang="en-US" dirty="0"/>
          </a:p>
        </p:txBody>
      </p:sp>
      <p:pic>
        <p:nvPicPr>
          <p:cNvPr id="8" name="Picture 7" descr="&#10;">
            <a:extLst>
              <a:ext uri="{FF2B5EF4-FFF2-40B4-BE49-F238E27FC236}">
                <a16:creationId xmlns:a16="http://schemas.microsoft.com/office/drawing/2014/main" id="{C8722A02-7F0B-9D42-9276-27DE5DEF0F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600" y="1143000"/>
            <a:ext cx="8229600" cy="5143500"/>
          </a:xfrm>
          <a:prstGeom prst="rect">
            <a:avLst/>
          </a:prstGeom>
        </p:spPr>
      </p:pic>
      <p:sp>
        <p:nvSpPr>
          <p:cNvPr id="5" name="TextBox 4">
            <a:extLst>
              <a:ext uri="{FF2B5EF4-FFF2-40B4-BE49-F238E27FC236}">
                <a16:creationId xmlns:a16="http://schemas.microsoft.com/office/drawing/2014/main" id="{19E1A0F3-DAE1-C646-8EC9-4615BDBC31A2}"/>
              </a:ext>
            </a:extLst>
          </p:cNvPr>
          <p:cNvSpPr txBox="1"/>
          <p:nvPr/>
        </p:nvSpPr>
        <p:spPr>
          <a:xfrm>
            <a:off x="482600" y="5941497"/>
            <a:ext cx="2438400" cy="369332"/>
          </a:xfrm>
          <a:prstGeom prst="rect">
            <a:avLst/>
          </a:prstGeom>
          <a:solidFill>
            <a:schemeClr val="accent1"/>
          </a:solidFill>
        </p:spPr>
        <p:txBody>
          <a:bodyPr wrap="square" rtlCol="0">
            <a:spAutoFit/>
          </a:bodyPr>
          <a:lstStyle/>
          <a:p>
            <a:r>
              <a:rPr lang="en-US" dirty="0"/>
              <a:t>17.0 x 10.6 arc-minutes</a:t>
            </a:r>
          </a:p>
        </p:txBody>
      </p:sp>
    </p:spTree>
    <p:extLst>
      <p:ext uri="{BB962C8B-B14F-4D97-AF65-F5344CB8AC3E}">
        <p14:creationId xmlns:p14="http://schemas.microsoft.com/office/powerpoint/2010/main" val="29217630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1238</TotalTime>
  <Words>987</Words>
  <Application>Microsoft Macintosh PowerPoint</Application>
  <PresentationFormat>On-screen Show (4:3)</PresentationFormat>
  <Paragraphs>101</Paragraphs>
  <Slides>13</Slides>
  <Notes>13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Arial</vt:lpstr>
      <vt:lpstr>Calibri</vt:lpstr>
      <vt:lpstr>Office Theme</vt:lpstr>
      <vt:lpstr>NASA New Horizons Parallax Educational Outreach Program</vt:lpstr>
      <vt:lpstr>Topics</vt:lpstr>
      <vt:lpstr>New Horizons is Healthy</vt:lpstr>
      <vt:lpstr>Targets Are Two Nearby Stars</vt:lpstr>
      <vt:lpstr>Proxima Centauri</vt:lpstr>
      <vt:lpstr>Proxima Centauri (just saturated)</vt:lpstr>
      <vt:lpstr>Proxima Centauri (rich field)</vt:lpstr>
      <vt:lpstr>Wolf 359</vt:lpstr>
      <vt:lpstr>Wolf 359 (just saturated)</vt:lpstr>
      <vt:lpstr>Wolf 359 (rich field)</vt:lpstr>
      <vt:lpstr>Associated Web Sites</vt:lpstr>
      <vt:lpstr>Reporting Observations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I became</dc:title>
  <dc:creator>Bill</dc:creator>
  <cp:lastModifiedBy>William Hanna</cp:lastModifiedBy>
  <cp:revision>201</cp:revision>
  <cp:lastPrinted>2013-05-02T10:58:36Z</cp:lastPrinted>
  <dcterms:created xsi:type="dcterms:W3CDTF">2019-05-06T20:32:42Z</dcterms:created>
  <dcterms:modified xsi:type="dcterms:W3CDTF">2020-04-04T18:36:14Z</dcterms:modified>
</cp:coreProperties>
</file>