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2" r:id="rId4"/>
    <p:sldId id="293" r:id="rId5"/>
    <p:sldId id="291" r:id="rId6"/>
    <p:sldId id="260" r:id="rId7"/>
    <p:sldId id="279" r:id="rId8"/>
    <p:sldId id="280" r:id="rId9"/>
    <p:sldId id="261" r:id="rId10"/>
    <p:sldId id="296" r:id="rId11"/>
    <p:sldId id="295" r:id="rId12"/>
    <p:sldId id="297" r:id="rId13"/>
    <p:sldId id="298" r:id="rId14"/>
    <p:sldId id="299" r:id="rId15"/>
    <p:sldId id="300" r:id="rId16"/>
    <p:sldId id="270"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Positive</a:t>
            </a:r>
            <a:r>
              <a:rPr lang="en-US" baseline="0"/>
              <a:t> Planetary Occultations Reported to </a:t>
            </a:r>
          </a:p>
          <a:p>
            <a:pPr>
              <a:defRPr/>
            </a:pPr>
            <a:r>
              <a:rPr lang="en-US" baseline="0"/>
              <a:t>RASNZ Occultation Section</a:t>
            </a:r>
            <a:endParaRPr lang="en-US"/>
          </a:p>
        </c:rich>
      </c:tx>
      <c:layout>
        <c:manualLayout>
          <c:xMode val="edge"/>
          <c:yMode val="edge"/>
          <c:x val="0.19531963470319635"/>
          <c:y val="4.77164280845262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Graph!$B$2:$B$49</c:f>
              <c:numCache>
                <c:formatCode>mmm\-yy</c:formatCode>
                <c:ptCount val="4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numCache>
            </c:numRef>
          </c:cat>
          <c:val>
            <c:numRef>
              <c:f>Graph!$C$2:$C$49</c:f>
              <c:numCache>
                <c:formatCode>General</c:formatCode>
                <c:ptCount val="48"/>
                <c:pt idx="0">
                  <c:v>3</c:v>
                </c:pt>
                <c:pt idx="1">
                  <c:v>2</c:v>
                </c:pt>
                <c:pt idx="2">
                  <c:v>4</c:v>
                </c:pt>
                <c:pt idx="3">
                  <c:v>10</c:v>
                </c:pt>
                <c:pt idx="4">
                  <c:v>5</c:v>
                </c:pt>
                <c:pt idx="5">
                  <c:v>6</c:v>
                </c:pt>
                <c:pt idx="6">
                  <c:v>9</c:v>
                </c:pt>
                <c:pt idx="7">
                  <c:v>9</c:v>
                </c:pt>
                <c:pt idx="8">
                  <c:v>4</c:v>
                </c:pt>
                <c:pt idx="9">
                  <c:v>11</c:v>
                </c:pt>
                <c:pt idx="10">
                  <c:v>2</c:v>
                </c:pt>
                <c:pt idx="11">
                  <c:v>1</c:v>
                </c:pt>
                <c:pt idx="12">
                  <c:v>2</c:v>
                </c:pt>
                <c:pt idx="13">
                  <c:v>6</c:v>
                </c:pt>
                <c:pt idx="14">
                  <c:v>5</c:v>
                </c:pt>
                <c:pt idx="15">
                  <c:v>7</c:v>
                </c:pt>
                <c:pt idx="16">
                  <c:v>10</c:v>
                </c:pt>
                <c:pt idx="17">
                  <c:v>7</c:v>
                </c:pt>
                <c:pt idx="18">
                  <c:v>8</c:v>
                </c:pt>
                <c:pt idx="19">
                  <c:v>6</c:v>
                </c:pt>
                <c:pt idx="20">
                  <c:v>4</c:v>
                </c:pt>
                <c:pt idx="21">
                  <c:v>5</c:v>
                </c:pt>
                <c:pt idx="22">
                  <c:v>2</c:v>
                </c:pt>
                <c:pt idx="23">
                  <c:v>5</c:v>
                </c:pt>
                <c:pt idx="24">
                  <c:v>3</c:v>
                </c:pt>
                <c:pt idx="25">
                  <c:v>6</c:v>
                </c:pt>
                <c:pt idx="26">
                  <c:v>6</c:v>
                </c:pt>
                <c:pt idx="27">
                  <c:v>12</c:v>
                </c:pt>
                <c:pt idx="28">
                  <c:v>11</c:v>
                </c:pt>
                <c:pt idx="29">
                  <c:v>13</c:v>
                </c:pt>
                <c:pt idx="30">
                  <c:v>26</c:v>
                </c:pt>
                <c:pt idx="31">
                  <c:v>13</c:v>
                </c:pt>
                <c:pt idx="32">
                  <c:v>9</c:v>
                </c:pt>
                <c:pt idx="33">
                  <c:v>6</c:v>
                </c:pt>
                <c:pt idx="34">
                  <c:v>2</c:v>
                </c:pt>
                <c:pt idx="35">
                  <c:v>4</c:v>
                </c:pt>
                <c:pt idx="36">
                  <c:v>6</c:v>
                </c:pt>
                <c:pt idx="37">
                  <c:v>7</c:v>
                </c:pt>
                <c:pt idx="38">
                  <c:v>7</c:v>
                </c:pt>
                <c:pt idx="39">
                  <c:v>10</c:v>
                </c:pt>
                <c:pt idx="40">
                  <c:v>13</c:v>
                </c:pt>
                <c:pt idx="41">
                  <c:v>22</c:v>
                </c:pt>
                <c:pt idx="42">
                  <c:v>19</c:v>
                </c:pt>
                <c:pt idx="43">
                  <c:v>15</c:v>
                </c:pt>
                <c:pt idx="44">
                  <c:v>14</c:v>
                </c:pt>
                <c:pt idx="45">
                  <c:v>10</c:v>
                </c:pt>
                <c:pt idx="46">
                  <c:v>6</c:v>
                </c:pt>
                <c:pt idx="47">
                  <c:v>3</c:v>
                </c:pt>
              </c:numCache>
            </c:numRef>
          </c:val>
          <c:smooth val="0"/>
          <c:extLst>
            <c:ext xmlns:c16="http://schemas.microsoft.com/office/drawing/2014/chart" uri="{C3380CC4-5D6E-409C-BE32-E72D297353CC}">
              <c16:uniqueId val="{00000000-586F-4C5B-9A6A-DDFF0EED62C0}"/>
            </c:ext>
          </c:extLst>
        </c:ser>
        <c:dLbls>
          <c:showLegendKey val="0"/>
          <c:showVal val="0"/>
          <c:showCatName val="0"/>
          <c:showSerName val="0"/>
          <c:showPercent val="0"/>
          <c:showBubbleSize val="0"/>
        </c:dLbls>
        <c:smooth val="0"/>
        <c:axId val="417858136"/>
        <c:axId val="417826648"/>
      </c:lineChart>
      <c:dateAx>
        <c:axId val="4178581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826648"/>
        <c:crosses val="autoZero"/>
        <c:auto val="1"/>
        <c:lblOffset val="100"/>
        <c:baseTimeUnit val="months"/>
      </c:dateAx>
      <c:valAx>
        <c:axId val="417826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858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Observer Effort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930263463902455E-2"/>
          <c:y val="9.5160413268080474E-2"/>
          <c:w val="0.90770346744631603"/>
          <c:h val="0.73615153733842009"/>
        </c:manualLayout>
      </c:layout>
      <c:lineChart>
        <c:grouping val="standard"/>
        <c:varyColors val="0"/>
        <c:ser>
          <c:idx val="1"/>
          <c:order val="0"/>
          <c:tx>
            <c:strRef>
              <c:f>Graph!$D$1</c:f>
              <c:strCache>
                <c:ptCount val="1"/>
                <c:pt idx="0">
                  <c:v>Number of Events Monitored</c:v>
                </c:pt>
              </c:strCache>
            </c:strRef>
          </c:tx>
          <c:spPr>
            <a:ln w="28575" cap="rnd">
              <a:solidFill>
                <a:schemeClr val="accent2"/>
              </a:solidFill>
              <a:round/>
            </a:ln>
            <a:effectLst/>
          </c:spPr>
          <c:marker>
            <c:symbol val="none"/>
          </c:marker>
          <c:cat>
            <c:numRef>
              <c:f>Graph!$B$2:$B$49</c:f>
              <c:numCache>
                <c:formatCode>mmm\-yy</c:formatCode>
                <c:ptCount val="4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numCache>
            </c:numRef>
          </c:cat>
          <c:val>
            <c:numRef>
              <c:f>Graph!$D$2:$D$49</c:f>
              <c:numCache>
                <c:formatCode>General</c:formatCode>
                <c:ptCount val="48"/>
                <c:pt idx="0">
                  <c:v>11</c:v>
                </c:pt>
                <c:pt idx="1">
                  <c:v>10</c:v>
                </c:pt>
                <c:pt idx="2">
                  <c:v>13</c:v>
                </c:pt>
                <c:pt idx="3">
                  <c:v>29</c:v>
                </c:pt>
                <c:pt idx="4">
                  <c:v>47</c:v>
                </c:pt>
                <c:pt idx="5">
                  <c:v>41</c:v>
                </c:pt>
                <c:pt idx="6">
                  <c:v>50</c:v>
                </c:pt>
                <c:pt idx="7">
                  <c:v>48</c:v>
                </c:pt>
                <c:pt idx="8">
                  <c:v>19</c:v>
                </c:pt>
                <c:pt idx="9">
                  <c:v>23</c:v>
                </c:pt>
                <c:pt idx="10">
                  <c:v>9</c:v>
                </c:pt>
                <c:pt idx="11">
                  <c:v>6</c:v>
                </c:pt>
                <c:pt idx="12">
                  <c:v>17</c:v>
                </c:pt>
                <c:pt idx="13">
                  <c:v>18</c:v>
                </c:pt>
                <c:pt idx="14">
                  <c:v>22</c:v>
                </c:pt>
                <c:pt idx="15">
                  <c:v>27</c:v>
                </c:pt>
                <c:pt idx="16">
                  <c:v>30</c:v>
                </c:pt>
                <c:pt idx="17">
                  <c:v>34</c:v>
                </c:pt>
                <c:pt idx="18">
                  <c:v>30</c:v>
                </c:pt>
                <c:pt idx="19">
                  <c:v>18</c:v>
                </c:pt>
                <c:pt idx="20">
                  <c:v>10</c:v>
                </c:pt>
                <c:pt idx="21">
                  <c:v>18</c:v>
                </c:pt>
                <c:pt idx="22">
                  <c:v>7</c:v>
                </c:pt>
                <c:pt idx="23">
                  <c:v>19</c:v>
                </c:pt>
                <c:pt idx="24">
                  <c:v>9</c:v>
                </c:pt>
                <c:pt idx="25">
                  <c:v>18</c:v>
                </c:pt>
                <c:pt idx="26">
                  <c:v>26</c:v>
                </c:pt>
                <c:pt idx="27">
                  <c:v>41</c:v>
                </c:pt>
                <c:pt idx="28">
                  <c:v>42</c:v>
                </c:pt>
                <c:pt idx="29">
                  <c:v>46</c:v>
                </c:pt>
                <c:pt idx="30">
                  <c:v>82</c:v>
                </c:pt>
                <c:pt idx="31">
                  <c:v>45</c:v>
                </c:pt>
                <c:pt idx="32">
                  <c:v>38</c:v>
                </c:pt>
                <c:pt idx="33">
                  <c:v>38</c:v>
                </c:pt>
                <c:pt idx="34">
                  <c:v>12</c:v>
                </c:pt>
                <c:pt idx="35">
                  <c:v>11</c:v>
                </c:pt>
                <c:pt idx="36">
                  <c:v>22</c:v>
                </c:pt>
                <c:pt idx="37">
                  <c:v>25</c:v>
                </c:pt>
                <c:pt idx="38">
                  <c:v>34</c:v>
                </c:pt>
                <c:pt idx="39">
                  <c:v>56</c:v>
                </c:pt>
                <c:pt idx="40">
                  <c:v>48</c:v>
                </c:pt>
                <c:pt idx="41">
                  <c:v>77</c:v>
                </c:pt>
                <c:pt idx="42">
                  <c:v>82</c:v>
                </c:pt>
                <c:pt idx="43">
                  <c:v>61</c:v>
                </c:pt>
                <c:pt idx="44">
                  <c:v>50</c:v>
                </c:pt>
                <c:pt idx="45">
                  <c:v>34</c:v>
                </c:pt>
                <c:pt idx="46">
                  <c:v>18</c:v>
                </c:pt>
                <c:pt idx="47">
                  <c:v>11</c:v>
                </c:pt>
              </c:numCache>
            </c:numRef>
          </c:val>
          <c:smooth val="0"/>
          <c:extLst>
            <c:ext xmlns:c16="http://schemas.microsoft.com/office/drawing/2014/chart" uri="{C3380CC4-5D6E-409C-BE32-E72D297353CC}">
              <c16:uniqueId val="{00000000-9584-4707-8C50-D9E555F25C28}"/>
            </c:ext>
          </c:extLst>
        </c:ser>
        <c:ser>
          <c:idx val="2"/>
          <c:order val="1"/>
          <c:tx>
            <c:strRef>
              <c:f>Graph!$E$1</c:f>
              <c:strCache>
                <c:ptCount val="1"/>
                <c:pt idx="0">
                  <c:v>Number of Reports Received</c:v>
                </c:pt>
              </c:strCache>
            </c:strRef>
          </c:tx>
          <c:spPr>
            <a:ln w="28575" cap="rnd">
              <a:solidFill>
                <a:schemeClr val="accent3"/>
              </a:solidFill>
              <a:round/>
            </a:ln>
            <a:effectLst/>
          </c:spPr>
          <c:marker>
            <c:symbol val="none"/>
          </c:marker>
          <c:cat>
            <c:numRef>
              <c:f>Graph!$B$2:$B$49</c:f>
              <c:numCache>
                <c:formatCode>mmm\-yy</c:formatCode>
                <c:ptCount val="4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numCache>
            </c:numRef>
          </c:cat>
          <c:val>
            <c:numRef>
              <c:f>Graph!$E$2:$E$49</c:f>
              <c:numCache>
                <c:formatCode>General</c:formatCode>
                <c:ptCount val="48"/>
                <c:pt idx="0">
                  <c:v>13</c:v>
                </c:pt>
                <c:pt idx="1">
                  <c:v>19</c:v>
                </c:pt>
                <c:pt idx="2">
                  <c:v>19</c:v>
                </c:pt>
                <c:pt idx="3">
                  <c:v>42</c:v>
                </c:pt>
                <c:pt idx="4">
                  <c:v>63</c:v>
                </c:pt>
                <c:pt idx="5">
                  <c:v>54</c:v>
                </c:pt>
                <c:pt idx="6">
                  <c:v>86</c:v>
                </c:pt>
                <c:pt idx="7">
                  <c:v>88</c:v>
                </c:pt>
                <c:pt idx="8">
                  <c:v>30</c:v>
                </c:pt>
                <c:pt idx="9">
                  <c:v>40</c:v>
                </c:pt>
                <c:pt idx="10">
                  <c:v>16</c:v>
                </c:pt>
                <c:pt idx="11">
                  <c:v>5</c:v>
                </c:pt>
                <c:pt idx="12">
                  <c:v>22</c:v>
                </c:pt>
                <c:pt idx="13">
                  <c:v>32</c:v>
                </c:pt>
                <c:pt idx="14">
                  <c:v>29</c:v>
                </c:pt>
                <c:pt idx="15">
                  <c:v>42</c:v>
                </c:pt>
                <c:pt idx="16">
                  <c:v>43</c:v>
                </c:pt>
                <c:pt idx="17">
                  <c:v>50</c:v>
                </c:pt>
                <c:pt idx="18">
                  <c:v>44</c:v>
                </c:pt>
                <c:pt idx="19">
                  <c:v>28</c:v>
                </c:pt>
                <c:pt idx="20">
                  <c:v>11</c:v>
                </c:pt>
                <c:pt idx="21">
                  <c:v>23</c:v>
                </c:pt>
                <c:pt idx="22">
                  <c:v>11</c:v>
                </c:pt>
                <c:pt idx="23">
                  <c:v>32</c:v>
                </c:pt>
                <c:pt idx="24">
                  <c:v>10</c:v>
                </c:pt>
                <c:pt idx="25">
                  <c:v>38</c:v>
                </c:pt>
                <c:pt idx="26">
                  <c:v>32</c:v>
                </c:pt>
                <c:pt idx="27">
                  <c:v>61</c:v>
                </c:pt>
                <c:pt idx="28">
                  <c:v>66</c:v>
                </c:pt>
                <c:pt idx="29">
                  <c:v>68</c:v>
                </c:pt>
                <c:pt idx="30">
                  <c:v>116</c:v>
                </c:pt>
                <c:pt idx="31">
                  <c:v>66</c:v>
                </c:pt>
                <c:pt idx="32">
                  <c:v>62</c:v>
                </c:pt>
                <c:pt idx="33">
                  <c:v>54</c:v>
                </c:pt>
                <c:pt idx="34">
                  <c:v>15</c:v>
                </c:pt>
                <c:pt idx="35">
                  <c:v>15</c:v>
                </c:pt>
                <c:pt idx="36">
                  <c:v>27</c:v>
                </c:pt>
                <c:pt idx="37">
                  <c:v>43</c:v>
                </c:pt>
                <c:pt idx="38">
                  <c:v>42</c:v>
                </c:pt>
                <c:pt idx="39">
                  <c:v>73</c:v>
                </c:pt>
                <c:pt idx="40">
                  <c:v>55</c:v>
                </c:pt>
                <c:pt idx="41">
                  <c:v>107</c:v>
                </c:pt>
                <c:pt idx="42">
                  <c:v>117</c:v>
                </c:pt>
                <c:pt idx="43">
                  <c:v>90</c:v>
                </c:pt>
                <c:pt idx="44">
                  <c:v>77</c:v>
                </c:pt>
                <c:pt idx="45">
                  <c:v>64</c:v>
                </c:pt>
                <c:pt idx="46">
                  <c:v>27</c:v>
                </c:pt>
                <c:pt idx="47">
                  <c:v>21</c:v>
                </c:pt>
              </c:numCache>
            </c:numRef>
          </c:val>
          <c:smooth val="0"/>
          <c:extLst>
            <c:ext xmlns:c16="http://schemas.microsoft.com/office/drawing/2014/chart" uri="{C3380CC4-5D6E-409C-BE32-E72D297353CC}">
              <c16:uniqueId val="{00000001-9584-4707-8C50-D9E555F25C28}"/>
            </c:ext>
          </c:extLst>
        </c:ser>
        <c:dLbls>
          <c:showLegendKey val="0"/>
          <c:showVal val="0"/>
          <c:showCatName val="0"/>
          <c:showSerName val="0"/>
          <c:showPercent val="0"/>
          <c:showBubbleSize val="0"/>
        </c:dLbls>
        <c:smooth val="0"/>
        <c:axId val="474100376"/>
        <c:axId val="474096440"/>
      </c:lineChart>
      <c:dateAx>
        <c:axId val="4741003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96440"/>
        <c:crosses val="autoZero"/>
        <c:auto val="1"/>
        <c:lblOffset val="100"/>
        <c:baseTimeUnit val="months"/>
      </c:dateAx>
      <c:valAx>
        <c:axId val="474096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100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27A32E-92DC-4F22-9145-E1566A9AEEBE}" type="datetimeFigureOut">
              <a:rPr lang="en-AU" smtClean="0"/>
              <a:t>5/04/2020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211872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27A32E-92DC-4F22-9145-E1566A9AEEBE}" type="datetimeFigureOut">
              <a:rPr lang="en-AU" smtClean="0"/>
              <a:t>5/04/2020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1923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27A32E-92DC-4F22-9145-E1566A9AEEBE}" type="datetimeFigureOut">
              <a:rPr lang="en-AU" smtClean="0"/>
              <a:t>5/04/2020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415349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27A32E-92DC-4F22-9145-E1566A9AEEBE}" type="datetimeFigureOut">
              <a:rPr lang="en-AU" smtClean="0"/>
              <a:t>5/04/2020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313518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27A32E-92DC-4F22-9145-E1566A9AEEBE}" type="datetimeFigureOut">
              <a:rPr lang="en-AU" smtClean="0"/>
              <a:t>5/04/2020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9746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27A32E-92DC-4F22-9145-E1566A9AEEBE}" type="datetimeFigureOut">
              <a:rPr lang="en-AU" smtClean="0"/>
              <a:t>5/04/2020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210810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27A32E-92DC-4F22-9145-E1566A9AEEBE}" type="datetimeFigureOut">
              <a:rPr lang="en-AU" smtClean="0"/>
              <a:t>5/04/2020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185677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27A32E-92DC-4F22-9145-E1566A9AEEBE}" type="datetimeFigureOut">
              <a:rPr lang="en-AU" smtClean="0"/>
              <a:t>5/04/2020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424221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A32E-92DC-4F22-9145-E1566A9AEEBE}" type="datetimeFigureOut">
              <a:rPr lang="en-AU" smtClean="0"/>
              <a:t>5/04/2020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100259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27A32E-92DC-4F22-9145-E1566A9AEEBE}" type="datetimeFigureOut">
              <a:rPr lang="en-AU" smtClean="0"/>
              <a:t>5/04/2020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53249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27A32E-92DC-4F22-9145-E1566A9AEEBE}" type="datetimeFigureOut">
              <a:rPr lang="en-AU" smtClean="0"/>
              <a:t>5/04/2020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1AE70F-4BBA-496B-9692-56437F66DE0F}" type="slidenum">
              <a:rPr lang="en-AU" smtClean="0"/>
              <a:t>‹#›</a:t>
            </a:fld>
            <a:endParaRPr lang="en-AU"/>
          </a:p>
        </p:txBody>
      </p:sp>
    </p:spTree>
    <p:extLst>
      <p:ext uri="{BB962C8B-B14F-4D97-AF65-F5344CB8AC3E}">
        <p14:creationId xmlns:p14="http://schemas.microsoft.com/office/powerpoint/2010/main" val="217196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A32E-92DC-4F22-9145-E1566A9AEEBE}" type="datetimeFigureOut">
              <a:rPr lang="en-AU" smtClean="0"/>
              <a:t>5/04/2020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AE70F-4BBA-496B-9692-56437F66DE0F}" type="slidenum">
              <a:rPr lang="en-AU" smtClean="0"/>
              <a:t>‹#›</a:t>
            </a:fld>
            <a:endParaRPr lang="en-AU"/>
          </a:p>
        </p:txBody>
      </p:sp>
    </p:spTree>
    <p:extLst>
      <p:ext uri="{BB962C8B-B14F-4D97-AF65-F5344CB8AC3E}">
        <p14:creationId xmlns:p14="http://schemas.microsoft.com/office/powerpoint/2010/main" val="191906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occultations.org.nz/planet/2019/results/20190807_278361_2007JJ43_1B_638_0406656_Herald_lc.png" TargetMode="External"/><Relationship Id="rId13" Type="http://schemas.openxmlformats.org/officeDocument/2006/relationships/hyperlink" Target="http://www.occultations.org.nz/planet/2019/results/20190802_10199_Chariklo_1B_0644_0839674_Plot_Colour.png" TargetMode="External"/><Relationship Id="rId3" Type="http://schemas.openxmlformats.org/officeDocument/2006/relationships/hyperlink" Target="http://www.occultations.org.nz/planet/2019/results/20190203_145451_2005RM43_Gilmour_lc.png" TargetMode="External"/><Relationship Id="rId7" Type="http://schemas.openxmlformats.org/officeDocument/2006/relationships/hyperlink" Target="http://www.occultations.org.nz/planet/2019/results/20190517_471143_Dziewanna_UCAC4_248-064575+Hooper_lc.jpg" TargetMode="External"/><Relationship Id="rId12" Type="http://schemas.openxmlformats.org/officeDocument/2006/relationships/hyperlink" Target="http://www.occultations.org.nz/planet/2019/results/20190828_%20P5M10_Lysithea_UCAC4_337085505+Graham_lc.png" TargetMode="External"/><Relationship Id="rId2" Type="http://schemas.openxmlformats.org/officeDocument/2006/relationships/hyperlink" Target="http://www.occultations.org.nz/planet/2019/results/20190203_145451_2005RM43_1B_1068_0051162_Plot_Colour.png" TargetMode="External"/><Relationship Id="rId1" Type="http://schemas.openxmlformats.org/officeDocument/2006/relationships/slideLayout" Target="../slideLayouts/slideLayout2.xml"/><Relationship Id="rId6" Type="http://schemas.openxmlformats.org/officeDocument/2006/relationships/hyperlink" Target="http://www.occultations.org.nz/planet/2019/results/20190517_471143_Dziewanna_UCAC4_248-064575_Plot_Colour.png" TargetMode="External"/><Relationship Id="rId11" Type="http://schemas.openxmlformats.org/officeDocument/2006/relationships/hyperlink" Target="http://www.occultations.org.nz/planet/2019/results/20190910_1583_Antilochus_UCAC4_562-136756+Hanna_lc.png" TargetMode="External"/><Relationship Id="rId5" Type="http://schemas.openxmlformats.org/officeDocument/2006/relationships/hyperlink" Target="http://www.occultations.org.nz/planet/2019/results/20190225_523692_2014_EZ51_UCAC4_322-079801_Loader_lc.png" TargetMode="External"/><Relationship Id="rId15" Type="http://schemas.openxmlformats.org/officeDocument/2006/relationships/hyperlink" Target="http://www.occultations.org.nz/planet/2019/results/20190802_10199_Chariklo_1B_644_0839674_Herald_lc.png" TargetMode="External"/><Relationship Id="rId10" Type="http://schemas.openxmlformats.org/officeDocument/2006/relationships/hyperlink" Target="http://www.occultations.org.nz/planet/2019/results/20190910_1583_Antilochus_UCAC4_562_136756+Gault_lc.png" TargetMode="External"/><Relationship Id="rId4" Type="http://schemas.openxmlformats.org/officeDocument/2006/relationships/hyperlink" Target="http://www.occultations.org.nz/planet/2019/results/20190225_523692_2014EZ51_UCAC4_322-079801_Plot_Colour.png" TargetMode="External"/><Relationship Id="rId9" Type="http://schemas.openxmlformats.org/officeDocument/2006/relationships/hyperlink" Target="http://www.occultations.org.nz/planet/2019/results/20190910_1583_Antilochus_UCAC4_562-136756_Plot_Colour.png" TargetMode="External"/><Relationship Id="rId14" Type="http://schemas.openxmlformats.org/officeDocument/2006/relationships/hyperlink" Target="http://www.occultations.org.nz/planet/2019/results/20190802_10199_Chariklo_1B_0644-0839674+Hanna_lc.p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hyperlink" Target="mailto:MPObservations@occultations.org.nz"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Director@occultations.org.nz" TargetMode="External"/><Relationship Id="rId2" Type="http://schemas.openxmlformats.org/officeDocument/2006/relationships/hyperlink" Target="http://www.occultations.org.n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C:\Users\Steve\AppData\Local\Microsoft\Windows\INetCache\Content.Outlook\AppData\Local\Microsoft\Windows\INetCache\Content.Outlook\SXX8F1WX\S%20Kerr%20Adventures%20with%20Focal%20Reducers.pptx" TargetMode="External"/><Relationship Id="rId2" Type="http://schemas.openxmlformats.org/officeDocument/2006/relationships/hyperlink" Target="file:///C:\Users\Steve\AppData\Local\Microsoft\Windows\INetCache\Content.Outlook\AppData\Local\Microsoft\Windows\INetCache\Content.Outlook\SXX8F1WX\TTSO14%20NASA_EOP%20Targets%20Presentation%20W%20Hanna.pptx" TargetMode="External"/><Relationship Id="rId1" Type="http://schemas.openxmlformats.org/officeDocument/2006/relationships/slideLayout" Target="../slideLayouts/slideLayout2.xml"/><Relationship Id="rId4" Type="http://schemas.openxmlformats.org/officeDocument/2006/relationships/hyperlink" Target="file:///C:\Users\Steve\AppData\Local\Microsoft\Windows\INetCache\Content.Outlook\AppData\Local\Microsoft\Windows\INetCache\Content.Outlook\SXX8F1WX\vTTSO14BLoader.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AU" dirty="0"/>
            </a:br>
            <a:r>
              <a:rPr lang="en-AU" dirty="0"/>
              <a:t>Welcome to vTTSO14</a:t>
            </a:r>
            <a:br>
              <a:rPr lang="en-AU" dirty="0"/>
            </a:br>
            <a:r>
              <a:rPr lang="en-AU" sz="4900" dirty="0"/>
              <a:t>The Fourteenth Trans-Tasman Symposium on Occultations</a:t>
            </a:r>
            <a:endParaRPr lang="en-AU" dirty="0"/>
          </a:p>
        </p:txBody>
      </p:sp>
      <p:sp>
        <p:nvSpPr>
          <p:cNvPr id="3" name="Subtitle 2"/>
          <p:cNvSpPr>
            <a:spLocks noGrp="1"/>
          </p:cNvSpPr>
          <p:nvPr>
            <p:ph type="subTitle" idx="1"/>
          </p:nvPr>
        </p:nvSpPr>
        <p:spPr/>
        <p:txBody>
          <a:bodyPr>
            <a:normAutofit/>
          </a:bodyPr>
          <a:lstStyle/>
          <a:p>
            <a:r>
              <a:rPr lang="en-AU" dirty="0"/>
              <a:t>RASNZ Occultation Section</a:t>
            </a:r>
          </a:p>
          <a:p>
            <a:r>
              <a:rPr lang="en-AU" strike="sngStrike" dirty="0"/>
              <a:t>Parkes, New South Wales, Australia </a:t>
            </a:r>
            <a:r>
              <a:rPr lang="en-AU" dirty="0"/>
              <a:t>- Cyberspace</a:t>
            </a:r>
          </a:p>
          <a:p>
            <a:endParaRPr lang="en-AU" dirty="0"/>
          </a:p>
          <a:p>
            <a:endParaRPr lang="en-AU" dirty="0"/>
          </a:p>
        </p:txBody>
      </p:sp>
    </p:spTree>
    <p:extLst>
      <p:ext uri="{BB962C8B-B14F-4D97-AF65-F5344CB8AC3E}">
        <p14:creationId xmlns:p14="http://schemas.microsoft.com/office/powerpoint/2010/main" val="3245761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31FC-7854-4178-815C-920A8536DE9D}"/>
              </a:ext>
            </a:extLst>
          </p:cNvPr>
          <p:cNvSpPr>
            <a:spLocks noGrp="1"/>
          </p:cNvSpPr>
          <p:nvPr>
            <p:ph type="title"/>
          </p:nvPr>
        </p:nvSpPr>
        <p:spPr/>
        <p:txBody>
          <a:bodyPr/>
          <a:lstStyle/>
          <a:p>
            <a:r>
              <a:rPr lang="en-AU" dirty="0"/>
              <a:t>Lots of TNO’s </a:t>
            </a:r>
          </a:p>
        </p:txBody>
      </p:sp>
      <p:graphicFrame>
        <p:nvGraphicFramePr>
          <p:cNvPr id="4" name="Content Placeholder 3">
            <a:extLst>
              <a:ext uri="{FF2B5EF4-FFF2-40B4-BE49-F238E27FC236}">
                <a16:creationId xmlns:a16="http://schemas.microsoft.com/office/drawing/2014/main" id="{EA7BD6F6-90B7-4EC7-8948-A3A7CB739421}"/>
              </a:ext>
            </a:extLst>
          </p:cNvPr>
          <p:cNvGraphicFramePr>
            <a:graphicFrameLocks noGrp="1"/>
          </p:cNvGraphicFramePr>
          <p:nvPr>
            <p:ph idx="1"/>
            <p:extLst>
              <p:ext uri="{D42A27DB-BD31-4B8C-83A1-F6EECF244321}">
                <p14:modId xmlns:p14="http://schemas.microsoft.com/office/powerpoint/2010/main" val="2003341409"/>
              </p:ext>
            </p:extLst>
          </p:nvPr>
        </p:nvGraphicFramePr>
        <p:xfrm>
          <a:off x="1277814" y="1436142"/>
          <a:ext cx="8306149" cy="502920"/>
        </p:xfrm>
        <a:graphic>
          <a:graphicData uri="http://schemas.openxmlformats.org/drawingml/2006/table">
            <a:tbl>
              <a:tblPr/>
              <a:tblGrid>
                <a:gridCol w="761054">
                  <a:extLst>
                    <a:ext uri="{9D8B030D-6E8A-4147-A177-3AD203B41FA5}">
                      <a16:colId xmlns:a16="http://schemas.microsoft.com/office/drawing/2014/main" val="795504362"/>
                    </a:ext>
                  </a:extLst>
                </a:gridCol>
                <a:gridCol w="650278">
                  <a:extLst>
                    <a:ext uri="{9D8B030D-6E8A-4147-A177-3AD203B41FA5}">
                      <a16:colId xmlns:a16="http://schemas.microsoft.com/office/drawing/2014/main" val="1234308895"/>
                    </a:ext>
                  </a:extLst>
                </a:gridCol>
                <a:gridCol w="1568215">
                  <a:extLst>
                    <a:ext uri="{9D8B030D-6E8A-4147-A177-3AD203B41FA5}">
                      <a16:colId xmlns:a16="http://schemas.microsoft.com/office/drawing/2014/main" val="1179874234"/>
                    </a:ext>
                  </a:extLst>
                </a:gridCol>
                <a:gridCol w="1464815">
                  <a:extLst>
                    <a:ext uri="{9D8B030D-6E8A-4147-A177-3AD203B41FA5}">
                      <a16:colId xmlns:a16="http://schemas.microsoft.com/office/drawing/2014/main" val="3725711125"/>
                    </a:ext>
                  </a:extLst>
                </a:gridCol>
                <a:gridCol w="1136342">
                  <a:extLst>
                    <a:ext uri="{9D8B030D-6E8A-4147-A177-3AD203B41FA5}">
                      <a16:colId xmlns:a16="http://schemas.microsoft.com/office/drawing/2014/main" val="1811160941"/>
                    </a:ext>
                  </a:extLst>
                </a:gridCol>
                <a:gridCol w="1875331">
                  <a:extLst>
                    <a:ext uri="{9D8B030D-6E8A-4147-A177-3AD203B41FA5}">
                      <a16:colId xmlns:a16="http://schemas.microsoft.com/office/drawing/2014/main" val="2427384082"/>
                    </a:ext>
                  </a:extLst>
                </a:gridCol>
                <a:gridCol w="850114">
                  <a:extLst>
                    <a:ext uri="{9D8B030D-6E8A-4147-A177-3AD203B41FA5}">
                      <a16:colId xmlns:a16="http://schemas.microsoft.com/office/drawing/2014/main" val="3292088896"/>
                    </a:ext>
                  </a:extLst>
                </a:gridCol>
              </a:tblGrid>
              <a:tr h="0">
                <a:tc>
                  <a:txBody>
                    <a:bodyPr/>
                    <a:lstStyle/>
                    <a:p>
                      <a:pPr>
                        <a:spcAft>
                          <a:spcPts val="0"/>
                        </a:spcAft>
                      </a:pPr>
                      <a:r>
                        <a:rPr lang="en-AU" sz="1100" dirty="0">
                          <a:effectLst/>
                          <a:latin typeface="Calibri" panose="020F0502020204030204" pitchFamily="34" charset="0"/>
                        </a:rPr>
                        <a:t>Feb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10:56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a:solidFill>
                            <a:srgbClr val="954F72"/>
                          </a:solidFill>
                          <a:effectLst/>
                          <a:latin typeface="Calibri" panose="020F0502020204030204" pitchFamily="34" charset="0"/>
                          <a:hlinkClick r:id="rId2"/>
                        </a:rPr>
                        <a:t>(145451) 2005 RM43</a:t>
                      </a:r>
                      <a:endParaRPr lang="en-AU"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G 045001.1+165118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dirty="0">
                          <a:effectLst/>
                          <a:latin typeface="Calibri" panose="020F0502020204030204" pitchFamily="34" charset="0"/>
                        </a:rPr>
                        <a:t>A. Gilmore</a:t>
                      </a:r>
                    </a:p>
                    <a:p>
                      <a:pPr>
                        <a:spcAft>
                          <a:spcPts val="0"/>
                        </a:spcAft>
                      </a:pPr>
                      <a:r>
                        <a:rPr lang="en-AU" sz="1100" dirty="0">
                          <a:effectLst/>
                          <a:latin typeface="Calibri" panose="020F0502020204030204" pitchFamily="34" charset="0"/>
                        </a:rPr>
                        <a:t>J. Bradshaw</a:t>
                      </a:r>
                    </a:p>
                    <a:p>
                      <a:pPr>
                        <a:spcAft>
                          <a:spcPts val="0"/>
                        </a:spcAft>
                      </a:pPr>
                      <a:r>
                        <a:rPr lang="en-AU" sz="1100" dirty="0">
                          <a:effectLst/>
                          <a:latin typeface="Calibri" panose="020F0502020204030204" pitchFamily="34" charset="0"/>
                        </a:rPr>
                        <a:t>J. Broughton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dirty="0">
                          <a:effectLst/>
                          <a:latin typeface="Calibri" panose="020F0502020204030204" pitchFamily="34" charset="0"/>
                        </a:rPr>
                        <a:t>Lake Tekapo, NZ</a:t>
                      </a:r>
                    </a:p>
                    <a:p>
                      <a:pPr>
                        <a:spcAft>
                          <a:spcPts val="0"/>
                        </a:spcAft>
                      </a:pPr>
                      <a:r>
                        <a:rPr lang="en-AU" sz="1100" dirty="0">
                          <a:effectLst/>
                          <a:latin typeface="Calibri" panose="020F0502020204030204" pitchFamily="34" charset="0"/>
                        </a:rPr>
                        <a:t>Samford, QLD, AU</a:t>
                      </a:r>
                    </a:p>
                    <a:p>
                      <a:pPr>
                        <a:spcAft>
                          <a:spcPts val="0"/>
                        </a:spcAft>
                      </a:pPr>
                      <a:r>
                        <a:rPr lang="en-AU" sz="1100" dirty="0">
                          <a:effectLst/>
                          <a:latin typeface="Calibri" panose="020F0502020204030204" pitchFamily="34" charset="0"/>
                        </a:rPr>
                        <a:t>Reedy Creek, QLD,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3"/>
                        </a:rPr>
                        <a:t>Positive</a:t>
                      </a:r>
                      <a:endParaRPr lang="en-AU" sz="1100" dirty="0">
                        <a:effectLst/>
                        <a:latin typeface="Calibri" panose="020F0502020204030204" pitchFamily="34" charset="0"/>
                      </a:endParaRPr>
                    </a:p>
                    <a:p>
                      <a:pPr>
                        <a:spcAft>
                          <a:spcPts val="0"/>
                        </a:spcAft>
                      </a:pPr>
                      <a:r>
                        <a:rPr lang="en-AU" sz="1100" dirty="0">
                          <a:effectLst/>
                          <a:latin typeface="Calibri" panose="020F0502020204030204" pitchFamily="34" charset="0"/>
                        </a:rPr>
                        <a:t>Miss</a:t>
                      </a:r>
                    </a:p>
                    <a:p>
                      <a:pPr>
                        <a:spcAft>
                          <a:spcPts val="0"/>
                        </a:spcAft>
                      </a:pPr>
                      <a:r>
                        <a:rPr lang="en-AU" sz="1100" dirty="0">
                          <a:effectLst/>
                          <a:latin typeface="Calibri" panose="020F0502020204030204" pitchFamily="34" charset="0"/>
                        </a:rPr>
                        <a:t>Miss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371562"/>
                  </a:ext>
                </a:extLst>
              </a:tr>
            </a:tbl>
          </a:graphicData>
        </a:graphic>
      </p:graphicFrame>
      <p:graphicFrame>
        <p:nvGraphicFramePr>
          <p:cNvPr id="5" name="Table 4">
            <a:extLst>
              <a:ext uri="{FF2B5EF4-FFF2-40B4-BE49-F238E27FC236}">
                <a16:creationId xmlns:a16="http://schemas.microsoft.com/office/drawing/2014/main" id="{F28AB8DD-0657-4FC0-AABA-B8B0E5DB72DE}"/>
              </a:ext>
            </a:extLst>
          </p:cNvPr>
          <p:cNvGraphicFramePr>
            <a:graphicFrameLocks noGrp="1"/>
          </p:cNvGraphicFramePr>
          <p:nvPr>
            <p:extLst>
              <p:ext uri="{D42A27DB-BD31-4B8C-83A1-F6EECF244321}">
                <p14:modId xmlns:p14="http://schemas.microsoft.com/office/powerpoint/2010/main" val="117717860"/>
              </p:ext>
            </p:extLst>
          </p:nvPr>
        </p:nvGraphicFramePr>
        <p:xfrm>
          <a:off x="1277814" y="1997322"/>
          <a:ext cx="8306149" cy="335280"/>
        </p:xfrm>
        <a:graphic>
          <a:graphicData uri="http://schemas.openxmlformats.org/drawingml/2006/table">
            <a:tbl>
              <a:tblPr/>
              <a:tblGrid>
                <a:gridCol w="761054">
                  <a:extLst>
                    <a:ext uri="{9D8B030D-6E8A-4147-A177-3AD203B41FA5}">
                      <a16:colId xmlns:a16="http://schemas.microsoft.com/office/drawing/2014/main" val="4288191934"/>
                    </a:ext>
                  </a:extLst>
                </a:gridCol>
                <a:gridCol w="643991">
                  <a:extLst>
                    <a:ext uri="{9D8B030D-6E8A-4147-A177-3AD203B41FA5}">
                      <a16:colId xmlns:a16="http://schemas.microsoft.com/office/drawing/2014/main" val="2957650016"/>
                    </a:ext>
                  </a:extLst>
                </a:gridCol>
                <a:gridCol w="1556746">
                  <a:extLst>
                    <a:ext uri="{9D8B030D-6E8A-4147-A177-3AD203B41FA5}">
                      <a16:colId xmlns:a16="http://schemas.microsoft.com/office/drawing/2014/main" val="956723208"/>
                    </a:ext>
                  </a:extLst>
                </a:gridCol>
                <a:gridCol w="1491449">
                  <a:extLst>
                    <a:ext uri="{9D8B030D-6E8A-4147-A177-3AD203B41FA5}">
                      <a16:colId xmlns:a16="http://schemas.microsoft.com/office/drawing/2014/main" val="3735345147"/>
                    </a:ext>
                  </a:extLst>
                </a:gridCol>
                <a:gridCol w="1145219">
                  <a:extLst>
                    <a:ext uri="{9D8B030D-6E8A-4147-A177-3AD203B41FA5}">
                      <a16:colId xmlns:a16="http://schemas.microsoft.com/office/drawing/2014/main" val="3097010989"/>
                    </a:ext>
                  </a:extLst>
                </a:gridCol>
                <a:gridCol w="1857576">
                  <a:extLst>
                    <a:ext uri="{9D8B030D-6E8A-4147-A177-3AD203B41FA5}">
                      <a16:colId xmlns:a16="http://schemas.microsoft.com/office/drawing/2014/main" val="3773865281"/>
                    </a:ext>
                  </a:extLst>
                </a:gridCol>
                <a:gridCol w="850114">
                  <a:extLst>
                    <a:ext uri="{9D8B030D-6E8A-4147-A177-3AD203B41FA5}">
                      <a16:colId xmlns:a16="http://schemas.microsoft.com/office/drawing/2014/main" val="3305355911"/>
                    </a:ext>
                  </a:extLst>
                </a:gridCol>
              </a:tblGrid>
              <a:tr h="43184">
                <a:tc>
                  <a:txBody>
                    <a:bodyPr/>
                    <a:lstStyle/>
                    <a:p>
                      <a:pPr>
                        <a:spcAft>
                          <a:spcPts val="0"/>
                        </a:spcAft>
                      </a:pPr>
                      <a:r>
                        <a:rPr lang="en-AU" sz="1100" dirty="0">
                          <a:effectLst/>
                          <a:latin typeface="Calibri" panose="020F0502020204030204" pitchFamily="34" charset="0"/>
                        </a:rPr>
                        <a:t>Feb 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dirty="0">
                          <a:effectLst/>
                          <a:latin typeface="Calibri" panose="020F0502020204030204" pitchFamily="34" charset="0"/>
                        </a:rPr>
                        <a:t>15:51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4"/>
                        </a:rPr>
                        <a:t>(523692) 2014 EZ51</a:t>
                      </a:r>
                      <a:endParaRPr lang="en-AU"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dirty="0">
                          <a:effectLst/>
                          <a:latin typeface="Calibri" panose="020F0502020204030204" pitchFamily="34" charset="0"/>
                        </a:rPr>
                        <a:t>UCAC4 322-079801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dirty="0">
                          <a:effectLst/>
                          <a:latin typeface="Calibri" panose="020F0502020204030204" pitchFamily="34" charset="0"/>
                        </a:rPr>
                        <a:t>B. Loader</a:t>
                      </a:r>
                    </a:p>
                    <a:p>
                      <a:pPr>
                        <a:spcAft>
                          <a:spcPts val="0"/>
                        </a:spcAft>
                      </a:pPr>
                      <a:r>
                        <a:rPr lang="en-AU" sz="1100" dirty="0">
                          <a:effectLst/>
                          <a:latin typeface="Calibri" panose="020F0502020204030204" pitchFamily="34" charset="0"/>
                        </a:rPr>
                        <a:t>W. Hanna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de-DE" sz="1100" dirty="0">
                          <a:effectLst/>
                          <a:latin typeface="Calibri" panose="020F0502020204030204" pitchFamily="34" charset="0"/>
                        </a:rPr>
                        <a:t>Darfield, NZ</a:t>
                      </a:r>
                    </a:p>
                    <a:p>
                      <a:pPr>
                        <a:spcAft>
                          <a:spcPts val="0"/>
                        </a:spcAft>
                      </a:pPr>
                      <a:r>
                        <a:rPr lang="de-DE" sz="1100" dirty="0">
                          <a:effectLst/>
                          <a:latin typeface="Calibri" panose="020F0502020204030204" pitchFamily="34" charset="0"/>
                        </a:rPr>
                        <a:t>Yass, NSW,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5"/>
                        </a:rPr>
                        <a:t>Positive</a:t>
                      </a:r>
                      <a:endParaRPr lang="en-AU" sz="1100" dirty="0">
                        <a:effectLst/>
                        <a:latin typeface="Calibri" panose="020F0502020204030204" pitchFamily="34" charset="0"/>
                      </a:endParaRPr>
                    </a:p>
                    <a:p>
                      <a:pPr>
                        <a:spcAft>
                          <a:spcPts val="0"/>
                        </a:spcAft>
                      </a:pPr>
                      <a:r>
                        <a:rPr lang="en-AU" sz="1100" dirty="0">
                          <a:effectLst/>
                          <a:latin typeface="Calibri" panose="020F0502020204030204" pitchFamily="34" charset="0"/>
                        </a:rPr>
                        <a:t>Miss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9104790"/>
                  </a:ext>
                </a:extLst>
              </a:tr>
            </a:tbl>
          </a:graphicData>
        </a:graphic>
      </p:graphicFrame>
      <p:graphicFrame>
        <p:nvGraphicFramePr>
          <p:cNvPr id="6" name="Table 5">
            <a:extLst>
              <a:ext uri="{FF2B5EF4-FFF2-40B4-BE49-F238E27FC236}">
                <a16:creationId xmlns:a16="http://schemas.microsoft.com/office/drawing/2014/main" id="{B155DB80-AFC0-47F9-B596-4DF1D6D39E2F}"/>
              </a:ext>
            </a:extLst>
          </p:cNvPr>
          <p:cNvGraphicFramePr>
            <a:graphicFrameLocks noGrp="1"/>
          </p:cNvGraphicFramePr>
          <p:nvPr>
            <p:extLst>
              <p:ext uri="{D42A27DB-BD31-4B8C-83A1-F6EECF244321}">
                <p14:modId xmlns:p14="http://schemas.microsoft.com/office/powerpoint/2010/main" val="3100795342"/>
              </p:ext>
            </p:extLst>
          </p:nvPr>
        </p:nvGraphicFramePr>
        <p:xfrm>
          <a:off x="1277813" y="2355618"/>
          <a:ext cx="8306149" cy="335280"/>
        </p:xfrm>
        <a:graphic>
          <a:graphicData uri="http://schemas.openxmlformats.org/drawingml/2006/table">
            <a:tbl>
              <a:tblPr/>
              <a:tblGrid>
                <a:gridCol w="761054">
                  <a:extLst>
                    <a:ext uri="{9D8B030D-6E8A-4147-A177-3AD203B41FA5}">
                      <a16:colId xmlns:a16="http://schemas.microsoft.com/office/drawing/2014/main" val="2974754342"/>
                    </a:ext>
                  </a:extLst>
                </a:gridCol>
                <a:gridCol w="656023">
                  <a:extLst>
                    <a:ext uri="{9D8B030D-6E8A-4147-A177-3AD203B41FA5}">
                      <a16:colId xmlns:a16="http://schemas.microsoft.com/office/drawing/2014/main" val="4036735707"/>
                    </a:ext>
                  </a:extLst>
                </a:gridCol>
                <a:gridCol w="1553592">
                  <a:extLst>
                    <a:ext uri="{9D8B030D-6E8A-4147-A177-3AD203B41FA5}">
                      <a16:colId xmlns:a16="http://schemas.microsoft.com/office/drawing/2014/main" val="3436159376"/>
                    </a:ext>
                  </a:extLst>
                </a:gridCol>
                <a:gridCol w="1500326">
                  <a:extLst>
                    <a:ext uri="{9D8B030D-6E8A-4147-A177-3AD203B41FA5}">
                      <a16:colId xmlns:a16="http://schemas.microsoft.com/office/drawing/2014/main" val="2146742866"/>
                    </a:ext>
                  </a:extLst>
                </a:gridCol>
                <a:gridCol w="1127464">
                  <a:extLst>
                    <a:ext uri="{9D8B030D-6E8A-4147-A177-3AD203B41FA5}">
                      <a16:colId xmlns:a16="http://schemas.microsoft.com/office/drawing/2014/main" val="1596520044"/>
                    </a:ext>
                  </a:extLst>
                </a:gridCol>
                <a:gridCol w="1857576">
                  <a:extLst>
                    <a:ext uri="{9D8B030D-6E8A-4147-A177-3AD203B41FA5}">
                      <a16:colId xmlns:a16="http://schemas.microsoft.com/office/drawing/2014/main" val="1844678012"/>
                    </a:ext>
                  </a:extLst>
                </a:gridCol>
                <a:gridCol w="850114">
                  <a:extLst>
                    <a:ext uri="{9D8B030D-6E8A-4147-A177-3AD203B41FA5}">
                      <a16:colId xmlns:a16="http://schemas.microsoft.com/office/drawing/2014/main" val="948838029"/>
                    </a:ext>
                  </a:extLst>
                </a:gridCol>
              </a:tblGrid>
              <a:tr h="0">
                <a:tc>
                  <a:txBody>
                    <a:bodyPr/>
                    <a:lstStyle/>
                    <a:p>
                      <a:pPr>
                        <a:spcAft>
                          <a:spcPts val="0"/>
                        </a:spcAft>
                      </a:pPr>
                      <a:r>
                        <a:rPr lang="en-AU" sz="1100">
                          <a:effectLst/>
                          <a:latin typeface="Calibri" panose="020F0502020204030204" pitchFamily="34" charset="0"/>
                        </a:rPr>
                        <a:t>May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9:51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a:solidFill>
                            <a:srgbClr val="954F72"/>
                          </a:solidFill>
                          <a:effectLst/>
                          <a:latin typeface="Calibri" panose="020F0502020204030204" pitchFamily="34" charset="0"/>
                          <a:hlinkClick r:id="rId6"/>
                        </a:rPr>
                        <a:t>(471143) Dziewanna</a:t>
                      </a:r>
                      <a:endParaRPr lang="en-AU"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UCAC4 248-064575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D. Hooper</a:t>
                      </a:r>
                    </a:p>
                    <a:p>
                      <a:pPr>
                        <a:spcAft>
                          <a:spcPts val="0"/>
                        </a:spcAft>
                      </a:pPr>
                      <a:r>
                        <a:rPr lang="en-AU" sz="1100">
                          <a:effectLst/>
                          <a:latin typeface="Calibri" panose="020F0502020204030204" pitchFamily="34" charset="0"/>
                        </a:rPr>
                        <a:t>J. Bradshaw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1100">
                          <a:effectLst/>
                          <a:latin typeface="Calibri" panose="020F0502020204030204" pitchFamily="34" charset="0"/>
                        </a:rPr>
                        <a:t>Melbourne, VIC, AU</a:t>
                      </a:r>
                    </a:p>
                    <a:p>
                      <a:pPr>
                        <a:spcAft>
                          <a:spcPts val="0"/>
                        </a:spcAft>
                      </a:pPr>
                      <a:r>
                        <a:rPr lang="fr-FR" sz="1100">
                          <a:effectLst/>
                          <a:latin typeface="Calibri" panose="020F0502020204030204" pitchFamily="34" charset="0"/>
                        </a:rPr>
                        <a:t>Samford, QLD,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7"/>
                        </a:rPr>
                        <a:t>Positive</a:t>
                      </a:r>
                      <a:endParaRPr lang="en-AU" sz="1100" dirty="0">
                        <a:effectLst/>
                        <a:latin typeface="Calibri" panose="020F0502020204030204" pitchFamily="34" charset="0"/>
                      </a:endParaRPr>
                    </a:p>
                    <a:p>
                      <a:pPr>
                        <a:spcAft>
                          <a:spcPts val="0"/>
                        </a:spcAft>
                      </a:pPr>
                      <a:r>
                        <a:rPr lang="en-AU" sz="1100" dirty="0">
                          <a:effectLst/>
                          <a:latin typeface="Calibri" panose="020F0502020204030204" pitchFamily="34" charset="0"/>
                        </a:rPr>
                        <a:t>Miss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8941630"/>
                  </a:ext>
                </a:extLst>
              </a:tr>
            </a:tbl>
          </a:graphicData>
        </a:graphic>
      </p:graphicFrame>
      <p:graphicFrame>
        <p:nvGraphicFramePr>
          <p:cNvPr id="7" name="Table 6">
            <a:extLst>
              <a:ext uri="{FF2B5EF4-FFF2-40B4-BE49-F238E27FC236}">
                <a16:creationId xmlns:a16="http://schemas.microsoft.com/office/drawing/2014/main" id="{3778833B-8617-4E34-9B67-C1B2D931CDDD}"/>
              </a:ext>
            </a:extLst>
          </p:cNvPr>
          <p:cNvGraphicFramePr>
            <a:graphicFrameLocks noGrp="1"/>
          </p:cNvGraphicFramePr>
          <p:nvPr>
            <p:extLst>
              <p:ext uri="{D42A27DB-BD31-4B8C-83A1-F6EECF244321}">
                <p14:modId xmlns:p14="http://schemas.microsoft.com/office/powerpoint/2010/main" val="3780497172"/>
              </p:ext>
            </p:extLst>
          </p:nvPr>
        </p:nvGraphicFramePr>
        <p:xfrm>
          <a:off x="1277813" y="2713914"/>
          <a:ext cx="8306149" cy="167640"/>
        </p:xfrm>
        <a:graphic>
          <a:graphicData uri="http://schemas.openxmlformats.org/drawingml/2006/table">
            <a:tbl>
              <a:tblPr/>
              <a:tblGrid>
                <a:gridCol w="761054">
                  <a:extLst>
                    <a:ext uri="{9D8B030D-6E8A-4147-A177-3AD203B41FA5}">
                      <a16:colId xmlns:a16="http://schemas.microsoft.com/office/drawing/2014/main" val="2991970657"/>
                    </a:ext>
                  </a:extLst>
                </a:gridCol>
                <a:gridCol w="666233">
                  <a:extLst>
                    <a:ext uri="{9D8B030D-6E8A-4147-A177-3AD203B41FA5}">
                      <a16:colId xmlns:a16="http://schemas.microsoft.com/office/drawing/2014/main" val="3567677722"/>
                    </a:ext>
                  </a:extLst>
                </a:gridCol>
                <a:gridCol w="1516749">
                  <a:extLst>
                    <a:ext uri="{9D8B030D-6E8A-4147-A177-3AD203B41FA5}">
                      <a16:colId xmlns:a16="http://schemas.microsoft.com/office/drawing/2014/main" val="3444555980"/>
                    </a:ext>
                  </a:extLst>
                </a:gridCol>
                <a:gridCol w="1526959">
                  <a:extLst>
                    <a:ext uri="{9D8B030D-6E8A-4147-A177-3AD203B41FA5}">
                      <a16:colId xmlns:a16="http://schemas.microsoft.com/office/drawing/2014/main" val="3811324295"/>
                    </a:ext>
                  </a:extLst>
                </a:gridCol>
                <a:gridCol w="1162975">
                  <a:extLst>
                    <a:ext uri="{9D8B030D-6E8A-4147-A177-3AD203B41FA5}">
                      <a16:colId xmlns:a16="http://schemas.microsoft.com/office/drawing/2014/main" val="3855148908"/>
                    </a:ext>
                  </a:extLst>
                </a:gridCol>
                <a:gridCol w="1822065">
                  <a:extLst>
                    <a:ext uri="{9D8B030D-6E8A-4147-A177-3AD203B41FA5}">
                      <a16:colId xmlns:a16="http://schemas.microsoft.com/office/drawing/2014/main" val="1699733915"/>
                    </a:ext>
                  </a:extLst>
                </a:gridCol>
                <a:gridCol w="850114">
                  <a:extLst>
                    <a:ext uri="{9D8B030D-6E8A-4147-A177-3AD203B41FA5}">
                      <a16:colId xmlns:a16="http://schemas.microsoft.com/office/drawing/2014/main" val="3845880044"/>
                    </a:ext>
                  </a:extLst>
                </a:gridCol>
              </a:tblGrid>
              <a:tr h="0">
                <a:tc>
                  <a:txBody>
                    <a:bodyPr/>
                    <a:lstStyle/>
                    <a:p>
                      <a:pPr>
                        <a:spcAft>
                          <a:spcPts val="0"/>
                        </a:spcAft>
                      </a:pPr>
                      <a:r>
                        <a:rPr lang="en-AU" sz="1100">
                          <a:effectLst/>
                          <a:latin typeface="Calibri" panose="020F0502020204030204" pitchFamily="34" charset="0"/>
                        </a:rPr>
                        <a:t>Aug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13:05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(278361) 2007 JJ43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1B 638-0406656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D. Herald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Murrumbateman, NSW,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8"/>
                        </a:rPr>
                        <a:t>Positive</a:t>
                      </a:r>
                      <a:endParaRPr lang="en-AU"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9776545"/>
                  </a:ext>
                </a:extLst>
              </a:tr>
            </a:tbl>
          </a:graphicData>
        </a:graphic>
      </p:graphicFrame>
      <p:sp>
        <p:nvSpPr>
          <p:cNvPr id="8" name="Title 1">
            <a:extLst>
              <a:ext uri="{FF2B5EF4-FFF2-40B4-BE49-F238E27FC236}">
                <a16:creationId xmlns:a16="http://schemas.microsoft.com/office/drawing/2014/main" id="{A33FF5C1-AF2C-4DA7-9112-1DB8853D2FFB}"/>
              </a:ext>
            </a:extLst>
          </p:cNvPr>
          <p:cNvSpPr txBox="1">
            <a:spLocks/>
          </p:cNvSpPr>
          <p:nvPr/>
        </p:nvSpPr>
        <p:spPr>
          <a:xfrm>
            <a:off x="754380" y="29975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 and other odd things </a:t>
            </a:r>
          </a:p>
        </p:txBody>
      </p:sp>
      <p:graphicFrame>
        <p:nvGraphicFramePr>
          <p:cNvPr id="9" name="Table 8">
            <a:extLst>
              <a:ext uri="{FF2B5EF4-FFF2-40B4-BE49-F238E27FC236}">
                <a16:creationId xmlns:a16="http://schemas.microsoft.com/office/drawing/2014/main" id="{6AEF7480-B178-4940-B619-BFFCD60CD34F}"/>
              </a:ext>
            </a:extLst>
          </p:cNvPr>
          <p:cNvGraphicFramePr>
            <a:graphicFrameLocks noGrp="1"/>
          </p:cNvGraphicFramePr>
          <p:nvPr>
            <p:extLst>
              <p:ext uri="{D42A27DB-BD31-4B8C-83A1-F6EECF244321}">
                <p14:modId xmlns:p14="http://schemas.microsoft.com/office/powerpoint/2010/main" val="3771575099"/>
              </p:ext>
            </p:extLst>
          </p:nvPr>
        </p:nvGraphicFramePr>
        <p:xfrm>
          <a:off x="1204277" y="5629939"/>
          <a:ext cx="8379685" cy="335280"/>
        </p:xfrm>
        <a:graphic>
          <a:graphicData uri="http://schemas.openxmlformats.org/drawingml/2006/table">
            <a:tbl>
              <a:tblPr/>
              <a:tblGrid>
                <a:gridCol w="767792">
                  <a:extLst>
                    <a:ext uri="{9D8B030D-6E8A-4147-A177-3AD203B41FA5}">
                      <a16:colId xmlns:a16="http://schemas.microsoft.com/office/drawing/2014/main" val="4351478"/>
                    </a:ext>
                  </a:extLst>
                </a:gridCol>
                <a:gridCol w="492122">
                  <a:extLst>
                    <a:ext uri="{9D8B030D-6E8A-4147-A177-3AD203B41FA5}">
                      <a16:colId xmlns:a16="http://schemas.microsoft.com/office/drawing/2014/main" val="1695079062"/>
                    </a:ext>
                  </a:extLst>
                </a:gridCol>
                <a:gridCol w="1534223">
                  <a:extLst>
                    <a:ext uri="{9D8B030D-6E8A-4147-A177-3AD203B41FA5}">
                      <a16:colId xmlns:a16="http://schemas.microsoft.com/office/drawing/2014/main" val="1422002110"/>
                    </a:ext>
                  </a:extLst>
                </a:gridCol>
                <a:gridCol w="1553281">
                  <a:extLst>
                    <a:ext uri="{9D8B030D-6E8A-4147-A177-3AD203B41FA5}">
                      <a16:colId xmlns:a16="http://schemas.microsoft.com/office/drawing/2014/main" val="2233096364"/>
                    </a:ext>
                  </a:extLst>
                </a:gridCol>
                <a:gridCol w="1051629">
                  <a:extLst>
                    <a:ext uri="{9D8B030D-6E8A-4147-A177-3AD203B41FA5}">
                      <a16:colId xmlns:a16="http://schemas.microsoft.com/office/drawing/2014/main" val="762391581"/>
                    </a:ext>
                  </a:extLst>
                </a:gridCol>
                <a:gridCol w="2122998">
                  <a:extLst>
                    <a:ext uri="{9D8B030D-6E8A-4147-A177-3AD203B41FA5}">
                      <a16:colId xmlns:a16="http://schemas.microsoft.com/office/drawing/2014/main" val="3057241986"/>
                    </a:ext>
                  </a:extLst>
                </a:gridCol>
                <a:gridCol w="857640">
                  <a:extLst>
                    <a:ext uri="{9D8B030D-6E8A-4147-A177-3AD203B41FA5}">
                      <a16:colId xmlns:a16="http://schemas.microsoft.com/office/drawing/2014/main" val="15003751"/>
                    </a:ext>
                  </a:extLst>
                </a:gridCol>
              </a:tblGrid>
              <a:tr h="0">
                <a:tc>
                  <a:txBody>
                    <a:bodyPr/>
                    <a:lstStyle/>
                    <a:p>
                      <a:pPr>
                        <a:spcAft>
                          <a:spcPts val="0"/>
                        </a:spcAft>
                      </a:pPr>
                      <a:r>
                        <a:rPr lang="en-AU" sz="1100">
                          <a:effectLst/>
                          <a:latin typeface="Calibri" panose="020F0502020204030204" pitchFamily="34" charset="0"/>
                        </a:rPr>
                        <a:t>Sept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11:52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a:solidFill>
                            <a:srgbClr val="954F72"/>
                          </a:solidFill>
                          <a:effectLst/>
                          <a:latin typeface="Calibri" panose="020F0502020204030204" pitchFamily="34" charset="0"/>
                          <a:hlinkClick r:id="rId9"/>
                        </a:rPr>
                        <a:t>(1583) Antilochus</a:t>
                      </a:r>
                      <a:endParaRPr lang="en-AU"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UCAC4 562-136756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D. Gault</a:t>
                      </a:r>
                    </a:p>
                    <a:p>
                      <a:pPr>
                        <a:spcAft>
                          <a:spcPts val="0"/>
                        </a:spcAft>
                      </a:pPr>
                      <a:r>
                        <a:rPr lang="en-AU" sz="1100">
                          <a:effectLst/>
                          <a:latin typeface="Calibri" panose="020F0502020204030204" pitchFamily="34" charset="0"/>
                        </a:rPr>
                        <a:t>W. Hanna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Hawkesbury Heights, NSW, AU</a:t>
                      </a:r>
                    </a:p>
                    <a:p>
                      <a:pPr>
                        <a:spcAft>
                          <a:spcPts val="0"/>
                        </a:spcAft>
                      </a:pPr>
                      <a:r>
                        <a:rPr lang="en-AU" sz="1100">
                          <a:effectLst/>
                          <a:latin typeface="Calibri" panose="020F0502020204030204" pitchFamily="34" charset="0"/>
                        </a:rPr>
                        <a:t>Yass, NSW,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10"/>
                        </a:rPr>
                        <a:t>Positive</a:t>
                      </a:r>
                      <a:endParaRPr lang="en-AU" sz="1100" dirty="0">
                        <a:effectLst/>
                        <a:latin typeface="Calibri" panose="020F0502020204030204" pitchFamily="34" charset="0"/>
                      </a:endParaRPr>
                    </a:p>
                    <a:p>
                      <a:pPr>
                        <a:spcAft>
                          <a:spcPts val="0"/>
                        </a:spcAft>
                      </a:pPr>
                      <a:r>
                        <a:rPr lang="en-AU" sz="1100" u="sng" dirty="0">
                          <a:solidFill>
                            <a:srgbClr val="954F72"/>
                          </a:solidFill>
                          <a:effectLst/>
                          <a:latin typeface="Calibri" panose="020F0502020204030204" pitchFamily="34" charset="0"/>
                          <a:hlinkClick r:id="rId11"/>
                        </a:rPr>
                        <a:t>Positive</a:t>
                      </a:r>
                      <a:endParaRPr lang="en-AU"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0645419"/>
                  </a:ext>
                </a:extLst>
              </a:tr>
            </a:tbl>
          </a:graphicData>
        </a:graphic>
      </p:graphicFrame>
      <p:graphicFrame>
        <p:nvGraphicFramePr>
          <p:cNvPr id="10" name="Table 9">
            <a:extLst>
              <a:ext uri="{FF2B5EF4-FFF2-40B4-BE49-F238E27FC236}">
                <a16:creationId xmlns:a16="http://schemas.microsoft.com/office/drawing/2014/main" id="{3C25CF5E-F4D1-45D0-A4CA-A1A680B448E6}"/>
              </a:ext>
            </a:extLst>
          </p:cNvPr>
          <p:cNvGraphicFramePr>
            <a:graphicFrameLocks noGrp="1"/>
          </p:cNvGraphicFramePr>
          <p:nvPr>
            <p:extLst>
              <p:ext uri="{D42A27DB-BD31-4B8C-83A1-F6EECF244321}">
                <p14:modId xmlns:p14="http://schemas.microsoft.com/office/powerpoint/2010/main" val="2805810117"/>
              </p:ext>
            </p:extLst>
          </p:nvPr>
        </p:nvGraphicFramePr>
        <p:xfrm>
          <a:off x="1204277" y="5130105"/>
          <a:ext cx="8379686" cy="502920"/>
        </p:xfrm>
        <a:graphic>
          <a:graphicData uri="http://schemas.openxmlformats.org/drawingml/2006/table">
            <a:tbl>
              <a:tblPr/>
              <a:tblGrid>
                <a:gridCol w="767792">
                  <a:extLst>
                    <a:ext uri="{9D8B030D-6E8A-4147-A177-3AD203B41FA5}">
                      <a16:colId xmlns:a16="http://schemas.microsoft.com/office/drawing/2014/main" val="3512475442"/>
                    </a:ext>
                  </a:extLst>
                </a:gridCol>
                <a:gridCol w="492122">
                  <a:extLst>
                    <a:ext uri="{9D8B030D-6E8A-4147-A177-3AD203B41FA5}">
                      <a16:colId xmlns:a16="http://schemas.microsoft.com/office/drawing/2014/main" val="3812739092"/>
                    </a:ext>
                  </a:extLst>
                </a:gridCol>
                <a:gridCol w="1534222">
                  <a:extLst>
                    <a:ext uri="{9D8B030D-6E8A-4147-A177-3AD203B41FA5}">
                      <a16:colId xmlns:a16="http://schemas.microsoft.com/office/drawing/2014/main" val="2670663029"/>
                    </a:ext>
                  </a:extLst>
                </a:gridCol>
                <a:gridCol w="1553281">
                  <a:extLst>
                    <a:ext uri="{9D8B030D-6E8A-4147-A177-3AD203B41FA5}">
                      <a16:colId xmlns:a16="http://schemas.microsoft.com/office/drawing/2014/main" val="294553135"/>
                    </a:ext>
                  </a:extLst>
                </a:gridCol>
                <a:gridCol w="1051630">
                  <a:extLst>
                    <a:ext uri="{9D8B030D-6E8A-4147-A177-3AD203B41FA5}">
                      <a16:colId xmlns:a16="http://schemas.microsoft.com/office/drawing/2014/main" val="3323252551"/>
                    </a:ext>
                  </a:extLst>
                </a:gridCol>
                <a:gridCol w="2122999">
                  <a:extLst>
                    <a:ext uri="{9D8B030D-6E8A-4147-A177-3AD203B41FA5}">
                      <a16:colId xmlns:a16="http://schemas.microsoft.com/office/drawing/2014/main" val="2283859805"/>
                    </a:ext>
                  </a:extLst>
                </a:gridCol>
                <a:gridCol w="857640">
                  <a:extLst>
                    <a:ext uri="{9D8B030D-6E8A-4147-A177-3AD203B41FA5}">
                      <a16:colId xmlns:a16="http://schemas.microsoft.com/office/drawing/2014/main" val="2167719254"/>
                    </a:ext>
                  </a:extLst>
                </a:gridCol>
              </a:tblGrid>
              <a:tr h="0">
                <a:tc>
                  <a:txBody>
                    <a:bodyPr/>
                    <a:lstStyle/>
                    <a:p>
                      <a:pPr>
                        <a:spcAft>
                          <a:spcPts val="0"/>
                        </a:spcAft>
                      </a:pPr>
                      <a:r>
                        <a:rPr lang="en-AU" sz="1100">
                          <a:effectLst/>
                          <a:latin typeface="Calibri" panose="020F0502020204030204" pitchFamily="34" charset="0"/>
                        </a:rPr>
                        <a:t>Aug 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10:09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(J10) Lysithea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UCAC4 337-085505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P. Graham</a:t>
                      </a:r>
                    </a:p>
                    <a:p>
                      <a:pPr>
                        <a:spcAft>
                          <a:spcPts val="0"/>
                        </a:spcAft>
                      </a:pPr>
                      <a:r>
                        <a:rPr lang="en-AU" sz="1100">
                          <a:effectLst/>
                          <a:latin typeface="Calibri" panose="020F0502020204030204" pitchFamily="34" charset="0"/>
                        </a:rPr>
                        <a:t>B. Loader</a:t>
                      </a:r>
                    </a:p>
                    <a:p>
                      <a:pPr>
                        <a:spcAft>
                          <a:spcPts val="0"/>
                        </a:spcAft>
                      </a:pPr>
                      <a:r>
                        <a:rPr lang="en-AU" sz="1100">
                          <a:effectLst/>
                          <a:latin typeface="Calibri" panose="020F0502020204030204" pitchFamily="34" charset="0"/>
                        </a:rPr>
                        <a:t>M. Unwin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Martinborough, NZ</a:t>
                      </a:r>
                    </a:p>
                    <a:p>
                      <a:pPr>
                        <a:spcAft>
                          <a:spcPts val="0"/>
                        </a:spcAft>
                      </a:pPr>
                      <a:r>
                        <a:rPr lang="en-AU" sz="1100">
                          <a:effectLst/>
                          <a:latin typeface="Calibri" panose="020F0502020204030204" pitchFamily="34" charset="0"/>
                        </a:rPr>
                        <a:t>Darfield, NZ</a:t>
                      </a:r>
                    </a:p>
                    <a:p>
                      <a:pPr>
                        <a:spcAft>
                          <a:spcPts val="0"/>
                        </a:spcAft>
                      </a:pPr>
                      <a:r>
                        <a:rPr lang="en-AU" sz="1100">
                          <a:effectLst/>
                          <a:latin typeface="Calibri" panose="020F0502020204030204" pitchFamily="34" charset="0"/>
                        </a:rPr>
                        <a:t>Wanaka, 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12"/>
                        </a:rPr>
                        <a:t>Positive</a:t>
                      </a:r>
                      <a:endParaRPr lang="en-AU" sz="1100" dirty="0">
                        <a:effectLst/>
                        <a:latin typeface="Calibri" panose="020F0502020204030204" pitchFamily="34" charset="0"/>
                      </a:endParaRPr>
                    </a:p>
                    <a:p>
                      <a:pPr>
                        <a:spcAft>
                          <a:spcPts val="0"/>
                        </a:spcAft>
                      </a:pPr>
                      <a:r>
                        <a:rPr lang="en-AU" sz="1100" dirty="0">
                          <a:effectLst/>
                          <a:latin typeface="Calibri" panose="020F0502020204030204" pitchFamily="34" charset="0"/>
                        </a:rPr>
                        <a:t>Miss</a:t>
                      </a:r>
                    </a:p>
                    <a:p>
                      <a:pPr>
                        <a:spcAft>
                          <a:spcPts val="0"/>
                        </a:spcAft>
                      </a:pPr>
                      <a:r>
                        <a:rPr lang="en-AU" sz="1100" dirty="0">
                          <a:effectLst/>
                          <a:latin typeface="Calibri" panose="020F0502020204030204" pitchFamily="34" charset="0"/>
                        </a:rPr>
                        <a:t>Miss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0208904"/>
                  </a:ext>
                </a:extLst>
              </a:tr>
            </a:tbl>
          </a:graphicData>
        </a:graphic>
      </p:graphicFrame>
      <p:graphicFrame>
        <p:nvGraphicFramePr>
          <p:cNvPr id="11" name="Table 10">
            <a:extLst>
              <a:ext uri="{FF2B5EF4-FFF2-40B4-BE49-F238E27FC236}">
                <a16:creationId xmlns:a16="http://schemas.microsoft.com/office/drawing/2014/main" id="{098B4FC4-861D-4C66-BF96-D885F29810AA}"/>
              </a:ext>
            </a:extLst>
          </p:cNvPr>
          <p:cNvGraphicFramePr>
            <a:graphicFrameLocks noGrp="1"/>
          </p:cNvGraphicFramePr>
          <p:nvPr>
            <p:extLst>
              <p:ext uri="{D42A27DB-BD31-4B8C-83A1-F6EECF244321}">
                <p14:modId xmlns:p14="http://schemas.microsoft.com/office/powerpoint/2010/main" val="2047162402"/>
              </p:ext>
            </p:extLst>
          </p:nvPr>
        </p:nvGraphicFramePr>
        <p:xfrm>
          <a:off x="1204277" y="4794825"/>
          <a:ext cx="8379686" cy="335280"/>
        </p:xfrm>
        <a:graphic>
          <a:graphicData uri="http://schemas.openxmlformats.org/drawingml/2006/table">
            <a:tbl>
              <a:tblPr/>
              <a:tblGrid>
                <a:gridCol w="767792">
                  <a:extLst>
                    <a:ext uri="{9D8B030D-6E8A-4147-A177-3AD203B41FA5}">
                      <a16:colId xmlns:a16="http://schemas.microsoft.com/office/drawing/2014/main" val="1479292158"/>
                    </a:ext>
                  </a:extLst>
                </a:gridCol>
                <a:gridCol w="492122">
                  <a:extLst>
                    <a:ext uri="{9D8B030D-6E8A-4147-A177-3AD203B41FA5}">
                      <a16:colId xmlns:a16="http://schemas.microsoft.com/office/drawing/2014/main" val="810327333"/>
                    </a:ext>
                  </a:extLst>
                </a:gridCol>
                <a:gridCol w="1534222">
                  <a:extLst>
                    <a:ext uri="{9D8B030D-6E8A-4147-A177-3AD203B41FA5}">
                      <a16:colId xmlns:a16="http://schemas.microsoft.com/office/drawing/2014/main" val="2035853613"/>
                    </a:ext>
                  </a:extLst>
                </a:gridCol>
                <a:gridCol w="1553281">
                  <a:extLst>
                    <a:ext uri="{9D8B030D-6E8A-4147-A177-3AD203B41FA5}">
                      <a16:colId xmlns:a16="http://schemas.microsoft.com/office/drawing/2014/main" val="1330579310"/>
                    </a:ext>
                  </a:extLst>
                </a:gridCol>
                <a:gridCol w="1051630">
                  <a:extLst>
                    <a:ext uri="{9D8B030D-6E8A-4147-A177-3AD203B41FA5}">
                      <a16:colId xmlns:a16="http://schemas.microsoft.com/office/drawing/2014/main" val="74362288"/>
                    </a:ext>
                  </a:extLst>
                </a:gridCol>
                <a:gridCol w="2122999">
                  <a:extLst>
                    <a:ext uri="{9D8B030D-6E8A-4147-A177-3AD203B41FA5}">
                      <a16:colId xmlns:a16="http://schemas.microsoft.com/office/drawing/2014/main" val="349599876"/>
                    </a:ext>
                  </a:extLst>
                </a:gridCol>
                <a:gridCol w="857640">
                  <a:extLst>
                    <a:ext uri="{9D8B030D-6E8A-4147-A177-3AD203B41FA5}">
                      <a16:colId xmlns:a16="http://schemas.microsoft.com/office/drawing/2014/main" val="1794204321"/>
                    </a:ext>
                  </a:extLst>
                </a:gridCol>
              </a:tblGrid>
              <a:tr h="0">
                <a:tc>
                  <a:txBody>
                    <a:bodyPr/>
                    <a:lstStyle/>
                    <a:p>
                      <a:pPr>
                        <a:spcAft>
                          <a:spcPts val="0"/>
                        </a:spcAft>
                      </a:pPr>
                      <a:r>
                        <a:rPr lang="en-AU" sz="1100">
                          <a:effectLst/>
                          <a:latin typeface="Calibri" panose="020F0502020204030204" pitchFamily="34" charset="0"/>
                        </a:rPr>
                        <a:t>Aug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10:05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a:solidFill>
                            <a:srgbClr val="954F72"/>
                          </a:solidFill>
                          <a:effectLst/>
                          <a:latin typeface="Calibri" panose="020F0502020204030204" pitchFamily="34" charset="0"/>
                          <a:hlinkClick r:id="rId13"/>
                        </a:rPr>
                        <a:t>(10199) Chariklo</a:t>
                      </a:r>
                      <a:endParaRPr lang="en-AU"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1B 644-0839674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a:effectLst/>
                          <a:latin typeface="Calibri" panose="020F0502020204030204" pitchFamily="34" charset="0"/>
                        </a:rPr>
                        <a:t>W. Hanna</a:t>
                      </a:r>
                    </a:p>
                    <a:p>
                      <a:pPr>
                        <a:spcAft>
                          <a:spcPts val="0"/>
                        </a:spcAft>
                      </a:pPr>
                      <a:r>
                        <a:rPr lang="en-AU" sz="1100">
                          <a:effectLst/>
                          <a:latin typeface="Calibri" panose="020F0502020204030204" pitchFamily="34" charset="0"/>
                        </a:rPr>
                        <a:t>D. Herald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1100">
                          <a:effectLst/>
                          <a:latin typeface="Calibri" panose="020F0502020204030204" pitchFamily="34" charset="0"/>
                        </a:rPr>
                        <a:t>Yass, NSW, AU</a:t>
                      </a:r>
                    </a:p>
                    <a:p>
                      <a:pPr>
                        <a:spcAft>
                          <a:spcPts val="0"/>
                        </a:spcAft>
                      </a:pPr>
                      <a:r>
                        <a:rPr lang="fr-FR" sz="1100">
                          <a:effectLst/>
                          <a:latin typeface="Calibri" panose="020F0502020204030204" pitchFamily="34" charset="0"/>
                        </a:rPr>
                        <a:t>Murrumbateman, NSW,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AU" sz="1100" u="sng" dirty="0">
                          <a:solidFill>
                            <a:srgbClr val="954F72"/>
                          </a:solidFill>
                          <a:effectLst/>
                          <a:latin typeface="Calibri" panose="020F0502020204030204" pitchFamily="34" charset="0"/>
                          <a:hlinkClick r:id="rId14"/>
                        </a:rPr>
                        <a:t>Positive</a:t>
                      </a:r>
                      <a:endParaRPr lang="en-AU" sz="1100" dirty="0">
                        <a:effectLst/>
                        <a:latin typeface="Calibri" panose="020F0502020204030204" pitchFamily="34" charset="0"/>
                      </a:endParaRPr>
                    </a:p>
                    <a:p>
                      <a:pPr>
                        <a:spcAft>
                          <a:spcPts val="0"/>
                        </a:spcAft>
                      </a:pPr>
                      <a:r>
                        <a:rPr lang="en-AU" sz="1100" u="sng" dirty="0">
                          <a:solidFill>
                            <a:srgbClr val="954F72"/>
                          </a:solidFill>
                          <a:effectLst/>
                          <a:latin typeface="Calibri" panose="020F0502020204030204" pitchFamily="34" charset="0"/>
                          <a:hlinkClick r:id="rId15"/>
                        </a:rPr>
                        <a:t>Positive</a:t>
                      </a:r>
                      <a:endParaRPr lang="en-AU"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5916037"/>
                  </a:ext>
                </a:extLst>
              </a:tr>
            </a:tbl>
          </a:graphicData>
        </a:graphic>
      </p:graphicFrame>
    </p:spTree>
    <p:extLst>
      <p:ext uri="{BB962C8B-B14F-4D97-AF65-F5344CB8AC3E}">
        <p14:creationId xmlns:p14="http://schemas.microsoft.com/office/powerpoint/2010/main" val="378454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5B39-E80F-4974-8F41-D43F91D4093C}"/>
              </a:ext>
            </a:extLst>
          </p:cNvPr>
          <p:cNvSpPr>
            <a:spLocks noGrp="1"/>
          </p:cNvSpPr>
          <p:nvPr>
            <p:ph type="title"/>
          </p:nvPr>
        </p:nvSpPr>
        <p:spPr/>
        <p:txBody>
          <a:bodyPr>
            <a:normAutofit/>
          </a:bodyPr>
          <a:lstStyle/>
          <a:p>
            <a:r>
              <a:rPr lang="en-AU" sz="2800" dirty="0"/>
              <a:t>18 June 2019 – (349) </a:t>
            </a:r>
            <a:r>
              <a:rPr lang="en-AU" sz="2800" dirty="0" err="1"/>
              <a:t>Dembowska</a:t>
            </a:r>
            <a:r>
              <a:rPr lang="en-AU" sz="2800" dirty="0"/>
              <a:t> occults HIP 53014</a:t>
            </a:r>
          </a:p>
        </p:txBody>
      </p:sp>
      <p:pic>
        <p:nvPicPr>
          <p:cNvPr id="4" name="Content Placeholder 3">
            <a:extLst>
              <a:ext uri="{FF2B5EF4-FFF2-40B4-BE49-F238E27FC236}">
                <a16:creationId xmlns:a16="http://schemas.microsoft.com/office/drawing/2014/main" id="{9DB1650C-9AE6-44FF-9969-52224D3F822B}"/>
              </a:ext>
            </a:extLst>
          </p:cNvPr>
          <p:cNvPicPr>
            <a:picLocks noGrp="1" noChangeAspect="1"/>
          </p:cNvPicPr>
          <p:nvPr>
            <p:ph sz="half" idx="1"/>
          </p:nvPr>
        </p:nvPicPr>
        <p:blipFill>
          <a:blip r:embed="rId2"/>
          <a:stretch>
            <a:fillRect/>
          </a:stretch>
        </p:blipFill>
        <p:spPr>
          <a:xfrm>
            <a:off x="4065974" y="1627626"/>
            <a:ext cx="7634158" cy="5103631"/>
          </a:xfrm>
          <a:prstGeom prst="rect">
            <a:avLst/>
          </a:prstGeom>
        </p:spPr>
      </p:pic>
      <p:sp>
        <p:nvSpPr>
          <p:cNvPr id="5" name="Content Placeholder 4">
            <a:extLst>
              <a:ext uri="{FF2B5EF4-FFF2-40B4-BE49-F238E27FC236}">
                <a16:creationId xmlns:a16="http://schemas.microsoft.com/office/drawing/2014/main" id="{EC0FE331-AB71-4FF4-B6EE-7A975C2EAF7F}"/>
              </a:ext>
            </a:extLst>
          </p:cNvPr>
          <p:cNvSpPr>
            <a:spLocks noGrp="1"/>
          </p:cNvSpPr>
          <p:nvPr>
            <p:ph sz="half" idx="2"/>
          </p:nvPr>
        </p:nvSpPr>
        <p:spPr>
          <a:xfrm>
            <a:off x="605901" y="1816747"/>
            <a:ext cx="3033944" cy="4351338"/>
          </a:xfrm>
        </p:spPr>
        <p:txBody>
          <a:bodyPr/>
          <a:lstStyle/>
          <a:p>
            <a:r>
              <a:rPr lang="en-AU" dirty="0"/>
              <a:t>Bright star event (mag = 8.2) good for small optics and mobile setups.</a:t>
            </a:r>
          </a:p>
          <a:p>
            <a:r>
              <a:rPr lang="en-AU" dirty="0"/>
              <a:t>Fits the shape model … but not perfectly.</a:t>
            </a:r>
          </a:p>
        </p:txBody>
      </p:sp>
    </p:spTree>
    <p:extLst>
      <p:ext uri="{BB962C8B-B14F-4D97-AF65-F5344CB8AC3E}">
        <p14:creationId xmlns:p14="http://schemas.microsoft.com/office/powerpoint/2010/main" val="37892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A3C3-56E8-4A82-83F7-61C5C46433C6}"/>
              </a:ext>
            </a:extLst>
          </p:cNvPr>
          <p:cNvSpPr>
            <a:spLocks noGrp="1"/>
          </p:cNvSpPr>
          <p:nvPr>
            <p:ph type="title"/>
          </p:nvPr>
        </p:nvSpPr>
        <p:spPr/>
        <p:txBody>
          <a:bodyPr>
            <a:normAutofit/>
          </a:bodyPr>
          <a:lstStyle/>
          <a:p>
            <a:r>
              <a:rPr lang="en-AU" sz="2800" dirty="0"/>
              <a:t>4 October 2019 – (18) Melpomene occults UCAC4 356-158790</a:t>
            </a:r>
          </a:p>
        </p:txBody>
      </p:sp>
      <p:sp>
        <p:nvSpPr>
          <p:cNvPr id="3" name="Content Placeholder 2">
            <a:extLst>
              <a:ext uri="{FF2B5EF4-FFF2-40B4-BE49-F238E27FC236}">
                <a16:creationId xmlns:a16="http://schemas.microsoft.com/office/drawing/2014/main" id="{1B49B05F-0F94-4767-9267-773CA403E022}"/>
              </a:ext>
            </a:extLst>
          </p:cNvPr>
          <p:cNvSpPr>
            <a:spLocks noGrp="1"/>
          </p:cNvSpPr>
          <p:nvPr>
            <p:ph sz="half" idx="1"/>
          </p:nvPr>
        </p:nvSpPr>
        <p:spPr>
          <a:xfrm>
            <a:off x="838200" y="1825625"/>
            <a:ext cx="2331720" cy="4351338"/>
          </a:xfrm>
        </p:spPr>
        <p:txBody>
          <a:bodyPr>
            <a:normAutofit/>
          </a:bodyPr>
          <a:lstStyle/>
          <a:p>
            <a:r>
              <a:rPr lang="en-AU" sz="2000" dirty="0"/>
              <a:t>Mobile video stations by John Broughton combine with a visual observation from Peter Anderson fits the shape model well.</a:t>
            </a:r>
          </a:p>
        </p:txBody>
      </p:sp>
      <p:pic>
        <p:nvPicPr>
          <p:cNvPr id="5" name="Content Placeholder 4">
            <a:extLst>
              <a:ext uri="{FF2B5EF4-FFF2-40B4-BE49-F238E27FC236}">
                <a16:creationId xmlns:a16="http://schemas.microsoft.com/office/drawing/2014/main" id="{AA89DB10-6450-4D90-A77F-6A88E1178643}"/>
              </a:ext>
            </a:extLst>
          </p:cNvPr>
          <p:cNvPicPr>
            <a:picLocks noGrp="1" noChangeAspect="1"/>
          </p:cNvPicPr>
          <p:nvPr>
            <p:ph sz="half" idx="2"/>
          </p:nvPr>
        </p:nvPicPr>
        <p:blipFill>
          <a:blip r:embed="rId2"/>
          <a:stretch>
            <a:fillRect/>
          </a:stretch>
        </p:blipFill>
        <p:spPr>
          <a:xfrm>
            <a:off x="3924299" y="1423377"/>
            <a:ext cx="7451623" cy="5069497"/>
          </a:xfrm>
          <a:prstGeom prst="rect">
            <a:avLst/>
          </a:prstGeom>
        </p:spPr>
      </p:pic>
    </p:spTree>
    <p:extLst>
      <p:ext uri="{BB962C8B-B14F-4D97-AF65-F5344CB8AC3E}">
        <p14:creationId xmlns:p14="http://schemas.microsoft.com/office/powerpoint/2010/main" val="32603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0DFA-B883-4D25-B6CA-A41FFCF01FA2}"/>
              </a:ext>
            </a:extLst>
          </p:cNvPr>
          <p:cNvSpPr>
            <a:spLocks noGrp="1"/>
          </p:cNvSpPr>
          <p:nvPr>
            <p:ph type="title"/>
          </p:nvPr>
        </p:nvSpPr>
        <p:spPr/>
        <p:txBody>
          <a:bodyPr>
            <a:normAutofit/>
          </a:bodyPr>
          <a:lstStyle/>
          <a:p>
            <a:r>
              <a:rPr lang="en-AU" sz="2800" dirty="0"/>
              <a:t>23 October 2019 – (925) </a:t>
            </a:r>
            <a:r>
              <a:rPr lang="en-AU" sz="2800" dirty="0" err="1"/>
              <a:t>Alphonsina</a:t>
            </a:r>
            <a:r>
              <a:rPr lang="en-AU" sz="2800" dirty="0"/>
              <a:t> occults UCAC4 332-176006</a:t>
            </a:r>
          </a:p>
        </p:txBody>
      </p:sp>
      <p:sp>
        <p:nvSpPr>
          <p:cNvPr id="3" name="Content Placeholder 2">
            <a:extLst>
              <a:ext uri="{FF2B5EF4-FFF2-40B4-BE49-F238E27FC236}">
                <a16:creationId xmlns:a16="http://schemas.microsoft.com/office/drawing/2014/main" id="{9334DE3E-B1AB-4BC1-9AA2-575CB439E07C}"/>
              </a:ext>
            </a:extLst>
          </p:cNvPr>
          <p:cNvSpPr>
            <a:spLocks noGrp="1"/>
          </p:cNvSpPr>
          <p:nvPr>
            <p:ph sz="half" idx="1"/>
          </p:nvPr>
        </p:nvSpPr>
        <p:spPr>
          <a:xfrm>
            <a:off x="838200" y="1825625"/>
            <a:ext cx="1661160" cy="4351338"/>
          </a:xfrm>
        </p:spPr>
        <p:txBody>
          <a:bodyPr>
            <a:normAutofit/>
          </a:bodyPr>
          <a:lstStyle/>
          <a:p>
            <a:r>
              <a:rPr lang="en-AU" sz="2000" dirty="0"/>
              <a:t>Lots of observers over a wide area combine to get a result that fits the shape model … </a:t>
            </a:r>
            <a:r>
              <a:rPr lang="en-AU" sz="2000" dirty="0" err="1"/>
              <a:t>Okish</a:t>
            </a:r>
            <a:r>
              <a:rPr lang="en-AU" sz="2000" dirty="0"/>
              <a:t> …</a:t>
            </a:r>
          </a:p>
        </p:txBody>
      </p:sp>
      <p:pic>
        <p:nvPicPr>
          <p:cNvPr id="5" name="Content Placeholder 4">
            <a:extLst>
              <a:ext uri="{FF2B5EF4-FFF2-40B4-BE49-F238E27FC236}">
                <a16:creationId xmlns:a16="http://schemas.microsoft.com/office/drawing/2014/main" id="{A65DEA18-9C40-40B7-A907-C1F9C05E4A29}"/>
              </a:ext>
            </a:extLst>
          </p:cNvPr>
          <p:cNvPicPr>
            <a:picLocks noGrp="1" noChangeAspect="1"/>
          </p:cNvPicPr>
          <p:nvPr>
            <p:ph sz="half" idx="2"/>
          </p:nvPr>
        </p:nvPicPr>
        <p:blipFill>
          <a:blip r:embed="rId2"/>
          <a:stretch>
            <a:fillRect/>
          </a:stretch>
        </p:blipFill>
        <p:spPr>
          <a:xfrm>
            <a:off x="3810000" y="1440447"/>
            <a:ext cx="7244080" cy="4987103"/>
          </a:xfrm>
          <a:prstGeom prst="rect">
            <a:avLst/>
          </a:prstGeom>
        </p:spPr>
      </p:pic>
    </p:spTree>
    <p:extLst>
      <p:ext uri="{BB962C8B-B14F-4D97-AF65-F5344CB8AC3E}">
        <p14:creationId xmlns:p14="http://schemas.microsoft.com/office/powerpoint/2010/main" val="90658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8887-3F5D-4296-8239-9EB74BBF3075}"/>
              </a:ext>
            </a:extLst>
          </p:cNvPr>
          <p:cNvSpPr>
            <a:spLocks noGrp="1"/>
          </p:cNvSpPr>
          <p:nvPr>
            <p:ph type="title"/>
          </p:nvPr>
        </p:nvSpPr>
        <p:spPr/>
        <p:txBody>
          <a:bodyPr>
            <a:normAutofit/>
          </a:bodyPr>
          <a:lstStyle/>
          <a:p>
            <a:r>
              <a:rPr lang="en-AU" sz="2800" dirty="0"/>
              <a:t>31 October 2019 – (678) </a:t>
            </a:r>
            <a:r>
              <a:rPr lang="en-AU" sz="2800" dirty="0" err="1"/>
              <a:t>Fredegundis</a:t>
            </a:r>
            <a:r>
              <a:rPr lang="en-AU" sz="2800" dirty="0"/>
              <a:t> occults HIP 9153</a:t>
            </a:r>
          </a:p>
        </p:txBody>
      </p:sp>
      <p:sp>
        <p:nvSpPr>
          <p:cNvPr id="3" name="Content Placeholder 2">
            <a:extLst>
              <a:ext uri="{FF2B5EF4-FFF2-40B4-BE49-F238E27FC236}">
                <a16:creationId xmlns:a16="http://schemas.microsoft.com/office/drawing/2014/main" id="{6645BF5E-3133-447B-BAB0-F067D0714D77}"/>
              </a:ext>
            </a:extLst>
          </p:cNvPr>
          <p:cNvSpPr>
            <a:spLocks noGrp="1"/>
          </p:cNvSpPr>
          <p:nvPr>
            <p:ph sz="half" idx="1"/>
          </p:nvPr>
        </p:nvSpPr>
        <p:spPr>
          <a:xfrm>
            <a:off x="838200" y="1825625"/>
            <a:ext cx="2430780" cy="4351338"/>
          </a:xfrm>
        </p:spPr>
        <p:txBody>
          <a:bodyPr>
            <a:normAutofit/>
          </a:bodyPr>
          <a:lstStyle/>
          <a:p>
            <a:r>
              <a:rPr lang="en-AU" sz="2000" dirty="0"/>
              <a:t>Very irregular shape</a:t>
            </a:r>
          </a:p>
          <a:p>
            <a:r>
              <a:rPr lang="en-AU" sz="2000" dirty="0"/>
              <a:t>But consistent with earlier observations albeit with better coverage.</a:t>
            </a:r>
          </a:p>
        </p:txBody>
      </p:sp>
      <p:pic>
        <p:nvPicPr>
          <p:cNvPr id="5" name="Content Placeholder 4">
            <a:extLst>
              <a:ext uri="{FF2B5EF4-FFF2-40B4-BE49-F238E27FC236}">
                <a16:creationId xmlns:a16="http://schemas.microsoft.com/office/drawing/2014/main" id="{9848DFC9-7405-4136-943D-A964D0C9E207}"/>
              </a:ext>
            </a:extLst>
          </p:cNvPr>
          <p:cNvPicPr>
            <a:picLocks noGrp="1" noChangeAspect="1"/>
          </p:cNvPicPr>
          <p:nvPr>
            <p:ph sz="half" idx="2"/>
          </p:nvPr>
        </p:nvPicPr>
        <p:blipFill>
          <a:blip r:embed="rId2"/>
          <a:stretch>
            <a:fillRect/>
          </a:stretch>
        </p:blipFill>
        <p:spPr>
          <a:xfrm>
            <a:off x="4023359" y="1537733"/>
            <a:ext cx="7091847" cy="4741147"/>
          </a:xfrm>
          <a:prstGeom prst="rect">
            <a:avLst/>
          </a:prstGeom>
        </p:spPr>
      </p:pic>
    </p:spTree>
    <p:extLst>
      <p:ext uri="{BB962C8B-B14F-4D97-AF65-F5344CB8AC3E}">
        <p14:creationId xmlns:p14="http://schemas.microsoft.com/office/powerpoint/2010/main" val="427024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C3E0-9285-496B-9DB9-ADB69855B5E1}"/>
              </a:ext>
            </a:extLst>
          </p:cNvPr>
          <p:cNvSpPr>
            <a:spLocks noGrp="1"/>
          </p:cNvSpPr>
          <p:nvPr>
            <p:ph type="title"/>
          </p:nvPr>
        </p:nvSpPr>
        <p:spPr>
          <a:xfrm>
            <a:off x="838200" y="365126"/>
            <a:ext cx="10515600" cy="848694"/>
          </a:xfrm>
        </p:spPr>
        <p:txBody>
          <a:bodyPr/>
          <a:lstStyle/>
          <a:p>
            <a:r>
              <a:rPr lang="en-AU" dirty="0"/>
              <a:t>Some double star discoveries …</a:t>
            </a:r>
          </a:p>
        </p:txBody>
      </p:sp>
      <p:pic>
        <p:nvPicPr>
          <p:cNvPr id="6" name="Content Placeholder 5">
            <a:extLst>
              <a:ext uri="{FF2B5EF4-FFF2-40B4-BE49-F238E27FC236}">
                <a16:creationId xmlns:a16="http://schemas.microsoft.com/office/drawing/2014/main" id="{7FAB5F80-EF48-43A7-810D-FC7ED2971A51}"/>
              </a:ext>
            </a:extLst>
          </p:cNvPr>
          <p:cNvPicPr>
            <a:picLocks noGrp="1" noChangeAspect="1"/>
          </p:cNvPicPr>
          <p:nvPr>
            <p:ph sz="half" idx="1"/>
          </p:nvPr>
        </p:nvPicPr>
        <p:blipFill>
          <a:blip r:embed="rId2"/>
          <a:stretch>
            <a:fillRect/>
          </a:stretch>
        </p:blipFill>
        <p:spPr>
          <a:xfrm>
            <a:off x="914400" y="1104208"/>
            <a:ext cx="5181600" cy="3285774"/>
          </a:xfrm>
          <a:prstGeom prst="rect">
            <a:avLst/>
          </a:prstGeom>
        </p:spPr>
      </p:pic>
      <p:pic>
        <p:nvPicPr>
          <p:cNvPr id="5" name="Content Placeholder 4">
            <a:extLst>
              <a:ext uri="{FF2B5EF4-FFF2-40B4-BE49-F238E27FC236}">
                <a16:creationId xmlns:a16="http://schemas.microsoft.com/office/drawing/2014/main" id="{8E9076A3-AF14-4D15-B562-C15C45D47557}"/>
              </a:ext>
            </a:extLst>
          </p:cNvPr>
          <p:cNvPicPr>
            <a:picLocks noGrp="1" noChangeAspect="1"/>
          </p:cNvPicPr>
          <p:nvPr>
            <p:ph sz="half" idx="2"/>
          </p:nvPr>
        </p:nvPicPr>
        <p:blipFill>
          <a:blip r:embed="rId3"/>
          <a:stretch>
            <a:fillRect/>
          </a:stretch>
        </p:blipFill>
        <p:spPr>
          <a:xfrm>
            <a:off x="6172202" y="1109288"/>
            <a:ext cx="5181600" cy="3010332"/>
          </a:xfrm>
          <a:prstGeom prst="rect">
            <a:avLst/>
          </a:prstGeom>
        </p:spPr>
      </p:pic>
      <p:pic>
        <p:nvPicPr>
          <p:cNvPr id="7" name="Picture 6">
            <a:extLst>
              <a:ext uri="{FF2B5EF4-FFF2-40B4-BE49-F238E27FC236}">
                <a16:creationId xmlns:a16="http://schemas.microsoft.com/office/drawing/2014/main" id="{0B69CF86-E848-4FAF-A7FF-C989F0E8AA5E}"/>
              </a:ext>
            </a:extLst>
          </p:cNvPr>
          <p:cNvPicPr>
            <a:picLocks noChangeAspect="1"/>
          </p:cNvPicPr>
          <p:nvPr/>
        </p:nvPicPr>
        <p:blipFill>
          <a:blip r:embed="rId4"/>
          <a:stretch>
            <a:fillRect/>
          </a:stretch>
        </p:blipFill>
        <p:spPr>
          <a:xfrm>
            <a:off x="914400" y="4478066"/>
            <a:ext cx="6858000" cy="2019888"/>
          </a:xfrm>
          <a:prstGeom prst="rect">
            <a:avLst/>
          </a:prstGeom>
        </p:spPr>
      </p:pic>
      <p:sp>
        <p:nvSpPr>
          <p:cNvPr id="8" name="Rectangle 7">
            <a:extLst>
              <a:ext uri="{FF2B5EF4-FFF2-40B4-BE49-F238E27FC236}">
                <a16:creationId xmlns:a16="http://schemas.microsoft.com/office/drawing/2014/main" id="{158D5893-2021-4597-B6A0-8D9FAE5CA9FB}"/>
              </a:ext>
            </a:extLst>
          </p:cNvPr>
          <p:cNvSpPr/>
          <p:nvPr/>
        </p:nvSpPr>
        <p:spPr>
          <a:xfrm>
            <a:off x="7995920" y="4414010"/>
            <a:ext cx="3357880" cy="923330"/>
          </a:xfrm>
          <a:prstGeom prst="rect">
            <a:avLst/>
          </a:prstGeom>
        </p:spPr>
        <p:txBody>
          <a:bodyPr wrap="square">
            <a:spAutoFit/>
          </a:bodyPr>
          <a:lstStyle/>
          <a:p>
            <a:r>
              <a:rPr lang="en-AU" dirty="0"/>
              <a:t>Aug 3 - (4004) </a:t>
            </a:r>
            <a:r>
              <a:rPr lang="en-AU" dirty="0" err="1"/>
              <a:t>List’ev</a:t>
            </a:r>
            <a:r>
              <a:rPr lang="en-AU" dirty="0"/>
              <a:t> – </a:t>
            </a:r>
          </a:p>
          <a:p>
            <a:r>
              <a:rPr lang="en-AU" dirty="0"/>
              <a:t>UCAC4 250-090193</a:t>
            </a:r>
          </a:p>
          <a:p>
            <a:r>
              <a:rPr lang="en-AU" dirty="0"/>
              <a:t> D. Herald</a:t>
            </a:r>
          </a:p>
        </p:txBody>
      </p:sp>
    </p:spTree>
    <p:extLst>
      <p:ext uri="{BB962C8B-B14F-4D97-AF65-F5344CB8AC3E}">
        <p14:creationId xmlns:p14="http://schemas.microsoft.com/office/powerpoint/2010/main" val="325561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Reporting</a:t>
            </a:r>
          </a:p>
        </p:txBody>
      </p:sp>
      <p:sp>
        <p:nvSpPr>
          <p:cNvPr id="3" name="Content Placeholder 2"/>
          <p:cNvSpPr>
            <a:spLocks noGrp="1"/>
          </p:cNvSpPr>
          <p:nvPr>
            <p:ph idx="1"/>
          </p:nvPr>
        </p:nvSpPr>
        <p:spPr/>
        <p:txBody>
          <a:bodyPr>
            <a:normAutofit fontScale="92500" lnSpcReduction="20000"/>
          </a:bodyPr>
          <a:lstStyle/>
          <a:p>
            <a:r>
              <a:rPr lang="en-AU" dirty="0"/>
              <a:t>Please use the MS Excel report form. Best of all, use the prefill functionality out of </a:t>
            </a:r>
            <a:r>
              <a:rPr lang="en-AU" dirty="0" err="1"/>
              <a:t>Occultwatcher</a:t>
            </a:r>
            <a:r>
              <a:rPr lang="en-AU" dirty="0"/>
              <a:t> … even better if you use AOTA to generate the times and uncertainties. </a:t>
            </a:r>
          </a:p>
          <a:p>
            <a:r>
              <a:rPr lang="en-AU" dirty="0"/>
              <a:t>Report forms need to change to accommodate digital imaging systems… not a trivial process but we are starting that process in cooperation with IOTA.</a:t>
            </a:r>
          </a:p>
          <a:p>
            <a:r>
              <a:rPr lang="en-AU" dirty="0"/>
              <a:t>Post you results to </a:t>
            </a:r>
            <a:r>
              <a:rPr lang="en-AU" dirty="0">
                <a:hlinkClick r:id="rId2"/>
              </a:rPr>
              <a:t>MPObservations@occultations.org.nz</a:t>
            </a:r>
            <a:endParaRPr lang="en-AU" dirty="0"/>
          </a:p>
          <a:p>
            <a:r>
              <a:rPr lang="en-AU" dirty="0"/>
              <a:t>If it is a miss, just send the Excel form.  If you get a positive, send a graphic of the light curve (PNG, JPEG or GIF) as well.  The .</a:t>
            </a:r>
            <a:r>
              <a:rPr lang="en-AU" dirty="0" err="1"/>
              <a:t>lc</a:t>
            </a:r>
            <a:r>
              <a:rPr lang="en-AU" dirty="0"/>
              <a:t> file out of </a:t>
            </a:r>
            <a:r>
              <a:rPr lang="en-AU" dirty="0" err="1"/>
              <a:t>Tangra</a:t>
            </a:r>
            <a:r>
              <a:rPr lang="en-AU" dirty="0"/>
              <a:t> is a good idea too.</a:t>
            </a:r>
          </a:p>
          <a:p>
            <a:r>
              <a:rPr lang="en-AU" dirty="0"/>
              <a:t>Share your successes (and failures and embarrassing stories) on the TTOA IO Group or on Facebook (W4N2H).</a:t>
            </a:r>
          </a:p>
        </p:txBody>
      </p:sp>
    </p:spTree>
    <p:extLst>
      <p:ext uri="{BB962C8B-B14F-4D97-AF65-F5344CB8AC3E}">
        <p14:creationId xmlns:p14="http://schemas.microsoft.com/office/powerpoint/2010/main" val="253323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Thanks</a:t>
            </a:r>
          </a:p>
        </p:txBody>
      </p:sp>
      <p:sp>
        <p:nvSpPr>
          <p:cNvPr id="5" name="Subtitle 4"/>
          <p:cNvSpPr>
            <a:spLocks noGrp="1"/>
          </p:cNvSpPr>
          <p:nvPr>
            <p:ph type="subTitle" idx="1"/>
          </p:nvPr>
        </p:nvSpPr>
        <p:spPr/>
        <p:txBody>
          <a:bodyPr/>
          <a:lstStyle/>
          <a:p>
            <a:r>
              <a:rPr lang="en-AU" dirty="0"/>
              <a:t>Questions ?</a:t>
            </a:r>
          </a:p>
        </p:txBody>
      </p:sp>
    </p:spTree>
    <p:extLst>
      <p:ext uri="{BB962C8B-B14F-4D97-AF65-F5344CB8AC3E}">
        <p14:creationId xmlns:p14="http://schemas.microsoft.com/office/powerpoint/2010/main" val="157731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E1A8-3245-42FB-BA59-401FF1AEB269}"/>
              </a:ext>
            </a:extLst>
          </p:cNvPr>
          <p:cNvSpPr>
            <a:spLocks noGrp="1"/>
          </p:cNvSpPr>
          <p:nvPr>
            <p:ph type="title"/>
          </p:nvPr>
        </p:nvSpPr>
        <p:spPr/>
        <p:txBody>
          <a:bodyPr/>
          <a:lstStyle/>
          <a:p>
            <a:r>
              <a:rPr lang="en-AU" dirty="0"/>
              <a:t>This is an experiment</a:t>
            </a:r>
          </a:p>
        </p:txBody>
      </p:sp>
      <p:sp>
        <p:nvSpPr>
          <p:cNvPr id="3" name="Content Placeholder 2">
            <a:extLst>
              <a:ext uri="{FF2B5EF4-FFF2-40B4-BE49-F238E27FC236}">
                <a16:creationId xmlns:a16="http://schemas.microsoft.com/office/drawing/2014/main" id="{12A1F645-58DC-4E2D-984C-EB74C1F3AFF3}"/>
              </a:ext>
            </a:extLst>
          </p:cNvPr>
          <p:cNvSpPr>
            <a:spLocks noGrp="1"/>
          </p:cNvSpPr>
          <p:nvPr>
            <p:ph idx="1"/>
          </p:nvPr>
        </p:nvSpPr>
        <p:spPr/>
        <p:txBody>
          <a:bodyPr/>
          <a:lstStyle/>
          <a:p>
            <a:r>
              <a:rPr lang="en-AU" dirty="0"/>
              <a:t>Holding a conference is a format like this is new for all of us.  Please bare with us if it feels a bit ‘clunky.’</a:t>
            </a:r>
          </a:p>
          <a:p>
            <a:r>
              <a:rPr lang="en-AU" dirty="0"/>
              <a:t>We expect today to put a heavier load on the </a:t>
            </a:r>
            <a:r>
              <a:rPr lang="en-AU" dirty="0" err="1"/>
              <a:t>MeetCheap</a:t>
            </a:r>
            <a:r>
              <a:rPr lang="en-AU" dirty="0"/>
              <a:t> system than we have used the past – not expecting trouble at this stage.</a:t>
            </a:r>
          </a:p>
          <a:p>
            <a:r>
              <a:rPr lang="en-AU" dirty="0"/>
              <a:t>Not sure on the details yet but … we are hoping to put all of the presentations on the RASNZ Occultation Website (</a:t>
            </a:r>
            <a:r>
              <a:rPr lang="en-AU" dirty="0">
                <a:hlinkClick r:id="rId2"/>
              </a:rPr>
              <a:t>www.occultations.org.nz</a:t>
            </a:r>
            <a:r>
              <a:rPr lang="en-AU" dirty="0"/>
              <a:t> ) after the conference rather then distributing DVD’s/USB sticks.</a:t>
            </a:r>
          </a:p>
          <a:p>
            <a:r>
              <a:rPr lang="en-AU" dirty="0"/>
              <a:t>How do we do a group photo?  Send your webcam selfie to </a:t>
            </a:r>
            <a:r>
              <a:rPr lang="en-AU" dirty="0">
                <a:hlinkClick r:id="rId3"/>
              </a:rPr>
              <a:t>Director@occultations.org.nz</a:t>
            </a:r>
            <a:r>
              <a:rPr lang="en-AU" dirty="0"/>
              <a:t> (not compulsory)</a:t>
            </a:r>
          </a:p>
        </p:txBody>
      </p:sp>
    </p:spTree>
    <p:extLst>
      <p:ext uri="{BB962C8B-B14F-4D97-AF65-F5344CB8AC3E}">
        <p14:creationId xmlns:p14="http://schemas.microsoft.com/office/powerpoint/2010/main" val="82166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8345-460B-488F-BF11-8C071A4244BC}"/>
              </a:ext>
            </a:extLst>
          </p:cNvPr>
          <p:cNvSpPr>
            <a:spLocks noGrp="1"/>
          </p:cNvSpPr>
          <p:nvPr>
            <p:ph type="title"/>
          </p:nvPr>
        </p:nvSpPr>
        <p:spPr/>
        <p:txBody>
          <a:bodyPr/>
          <a:lstStyle/>
          <a:p>
            <a:r>
              <a:rPr lang="en-AU" dirty="0"/>
              <a:t>Program for today</a:t>
            </a:r>
          </a:p>
        </p:txBody>
      </p:sp>
      <p:graphicFrame>
        <p:nvGraphicFramePr>
          <p:cNvPr id="7" name="Content Placeholder 6">
            <a:extLst>
              <a:ext uri="{FF2B5EF4-FFF2-40B4-BE49-F238E27FC236}">
                <a16:creationId xmlns:a16="http://schemas.microsoft.com/office/drawing/2014/main" id="{6D413F36-79B8-4E8C-8088-844560276C56}"/>
              </a:ext>
            </a:extLst>
          </p:cNvPr>
          <p:cNvGraphicFramePr>
            <a:graphicFrameLocks noGrp="1"/>
          </p:cNvGraphicFramePr>
          <p:nvPr>
            <p:ph idx="1"/>
            <p:extLst>
              <p:ext uri="{D42A27DB-BD31-4B8C-83A1-F6EECF244321}">
                <p14:modId xmlns:p14="http://schemas.microsoft.com/office/powerpoint/2010/main" val="3088291426"/>
              </p:ext>
            </p:extLst>
          </p:nvPr>
        </p:nvGraphicFramePr>
        <p:xfrm>
          <a:off x="838200" y="1961631"/>
          <a:ext cx="10515599" cy="4079325"/>
        </p:xfrm>
        <a:graphic>
          <a:graphicData uri="http://schemas.openxmlformats.org/drawingml/2006/table">
            <a:tbl>
              <a:tblPr>
                <a:tableStyleId>{5C22544A-7EE6-4342-B048-85BDC9FD1C3A}</a:tableStyleId>
              </a:tblPr>
              <a:tblGrid>
                <a:gridCol w="1246461">
                  <a:extLst>
                    <a:ext uri="{9D8B030D-6E8A-4147-A177-3AD203B41FA5}">
                      <a16:colId xmlns:a16="http://schemas.microsoft.com/office/drawing/2014/main" val="1302662090"/>
                    </a:ext>
                  </a:extLst>
                </a:gridCol>
                <a:gridCol w="1246461">
                  <a:extLst>
                    <a:ext uri="{9D8B030D-6E8A-4147-A177-3AD203B41FA5}">
                      <a16:colId xmlns:a16="http://schemas.microsoft.com/office/drawing/2014/main" val="3988629079"/>
                    </a:ext>
                  </a:extLst>
                </a:gridCol>
                <a:gridCol w="1246461">
                  <a:extLst>
                    <a:ext uri="{9D8B030D-6E8A-4147-A177-3AD203B41FA5}">
                      <a16:colId xmlns:a16="http://schemas.microsoft.com/office/drawing/2014/main" val="2105166659"/>
                    </a:ext>
                  </a:extLst>
                </a:gridCol>
                <a:gridCol w="5291794">
                  <a:extLst>
                    <a:ext uri="{9D8B030D-6E8A-4147-A177-3AD203B41FA5}">
                      <a16:colId xmlns:a16="http://schemas.microsoft.com/office/drawing/2014/main" val="3143831987"/>
                    </a:ext>
                  </a:extLst>
                </a:gridCol>
                <a:gridCol w="1484422">
                  <a:extLst>
                    <a:ext uri="{9D8B030D-6E8A-4147-A177-3AD203B41FA5}">
                      <a16:colId xmlns:a16="http://schemas.microsoft.com/office/drawing/2014/main" val="3087462867"/>
                    </a:ext>
                  </a:extLst>
                </a:gridCol>
              </a:tblGrid>
              <a:tr h="163173">
                <a:tc>
                  <a:txBody>
                    <a:bodyPr/>
                    <a:lstStyle/>
                    <a:p>
                      <a:pPr algn="l" fontAlgn="t"/>
                      <a:r>
                        <a:rPr lang="en-AU" sz="1000" b="1" u="none" strike="noStrike">
                          <a:effectLst/>
                        </a:rPr>
                        <a:t>UT</a:t>
                      </a:r>
                      <a:endParaRPr lang="en-AU" sz="1000" b="1"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b="1" u="none" strike="noStrike">
                          <a:effectLst/>
                        </a:rPr>
                        <a:t>NZ time</a:t>
                      </a:r>
                      <a:endParaRPr lang="en-AU" sz="1000" b="1"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b="1" u="none" strike="noStrike">
                          <a:effectLst/>
                        </a:rPr>
                        <a:t>AEST (Aust East Std)</a:t>
                      </a:r>
                      <a:endParaRPr lang="en-AU" sz="1000" b="1"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b="1" u="none" strike="noStrike">
                          <a:effectLst/>
                        </a:rPr>
                        <a:t>Title</a:t>
                      </a:r>
                      <a:endParaRPr lang="en-AU" sz="1000" b="1"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b="1" u="none" strike="noStrike" dirty="0">
                          <a:effectLst/>
                        </a:rPr>
                        <a:t>Presenter</a:t>
                      </a:r>
                      <a:endParaRPr lang="en-AU" sz="1000" b="1" i="0" u="none" strike="noStrike" dirty="0">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4119227474"/>
                  </a:ext>
                </a:extLst>
              </a:tr>
              <a:tr h="163173">
                <a:tc>
                  <a:txBody>
                    <a:bodyPr/>
                    <a:lstStyle/>
                    <a:p>
                      <a:pPr algn="l" fontAlgn="t"/>
                      <a:r>
                        <a:rPr lang="en-AU" sz="1000" u="none" strike="noStrike">
                          <a:effectLst/>
                        </a:rPr>
                        <a:t>12/04/2020 11:00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11:00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9:00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Asteroidal occultation results for Australia and New Zealand for 2019.</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dirty="0">
                          <a:effectLst/>
                        </a:rPr>
                        <a:t>Steve Kerr</a:t>
                      </a:r>
                      <a:endParaRPr lang="en-AU" sz="1000" b="0" i="0" u="none" strike="noStrike" dirty="0">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1688259749"/>
                  </a:ext>
                </a:extLst>
              </a:tr>
              <a:tr h="163173">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Highlights of minor planet occultations over the last year</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dirty="0">
                          <a:effectLst/>
                        </a:rPr>
                        <a:t>Dave Herald</a:t>
                      </a:r>
                      <a:endParaRPr lang="en-AU" sz="1000" b="0" i="0" u="none" strike="noStrike" dirty="0">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3462054996"/>
                  </a:ext>
                </a:extLst>
              </a:tr>
              <a:tr h="326346">
                <a:tc>
                  <a:txBody>
                    <a:bodyPr/>
                    <a:lstStyle/>
                    <a:p>
                      <a:pPr algn="l" fontAlgn="t"/>
                      <a:r>
                        <a:rPr lang="en-AU" sz="1000" u="none" strike="noStrike">
                          <a:effectLst/>
                        </a:rPr>
                        <a:t>12/04/2020 11:30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11:30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9:30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sng" strike="noStrike">
                          <a:effectLst/>
                          <a:hlinkClick r:id="rId2" action="ppaction://hlinkpres?slideindex=1&amp;slidetitle="/>
                        </a:rPr>
                        <a:t>The NASA Educational Outreach Program in support of New Horizons, imaging Proxima Centauri and Wolf 359 to demonstrate stellar parallax.</a:t>
                      </a:r>
                      <a:endParaRPr lang="en-AU" sz="1000" b="0" i="0" u="sng" strike="noStrike">
                        <a:solidFill>
                          <a:srgbClr val="0000FF"/>
                        </a:solidFill>
                        <a:effectLst/>
                        <a:latin typeface="Calibri" panose="020F0502020204030204" pitchFamily="34" charset="0"/>
                      </a:endParaRPr>
                    </a:p>
                  </a:txBody>
                  <a:tcPr marL="6799" marR="6799" marT="6799" marB="0"/>
                </a:tc>
                <a:tc>
                  <a:txBody>
                    <a:bodyPr/>
                    <a:lstStyle/>
                    <a:p>
                      <a:pPr algn="l" fontAlgn="t"/>
                      <a:r>
                        <a:rPr lang="en-AU" sz="1000" u="none" strike="noStrike">
                          <a:effectLst/>
                        </a:rPr>
                        <a:t>Bill Hanna</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2319603716"/>
                  </a:ext>
                </a:extLst>
              </a:tr>
              <a:tr h="163173">
                <a:tc>
                  <a:txBody>
                    <a:bodyPr/>
                    <a:lstStyle/>
                    <a:p>
                      <a:pPr algn="l" fontAlgn="t"/>
                      <a:r>
                        <a:rPr lang="en-AU" sz="1000" u="none" strike="noStrike">
                          <a:effectLst/>
                        </a:rPr>
                        <a:t>12/04/2020 11:45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11:45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9:45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TT~14 feed and Generating Personal Predictions for OccultWatcher</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Dave Gault</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4114906621"/>
                  </a:ext>
                </a:extLst>
              </a:tr>
              <a:tr h="163173">
                <a:tc>
                  <a:txBody>
                    <a:bodyPr/>
                    <a:lstStyle/>
                    <a:p>
                      <a:pPr algn="l" fontAlgn="t"/>
                      <a:r>
                        <a:rPr lang="en-AU" sz="1000" u="none" strike="noStrike">
                          <a:effectLst/>
                        </a:rPr>
                        <a:t>13/04/2020 12:00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12:00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10:00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break</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2113715022"/>
                  </a:ext>
                </a:extLst>
              </a:tr>
              <a:tr h="163173">
                <a:tc>
                  <a:txBody>
                    <a:bodyPr/>
                    <a:lstStyle/>
                    <a:p>
                      <a:pPr algn="l" fontAlgn="t"/>
                      <a:r>
                        <a:rPr lang="en-AU" sz="1000" u="none" strike="noStrike">
                          <a:effectLst/>
                        </a:rPr>
                        <a:t>13/04/2020 12:30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12:30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10:30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Issues with the use of a QHY174M-GPS camera</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Bill Hanna</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2864861951"/>
                  </a:ext>
                </a:extLst>
              </a:tr>
              <a:tr h="163173">
                <a:tc>
                  <a:txBody>
                    <a:bodyPr/>
                    <a:lstStyle/>
                    <a:p>
                      <a:pPr algn="l" fontAlgn="t"/>
                      <a:r>
                        <a:rPr lang="en-AU" sz="1000" u="none" strike="noStrike">
                          <a:effectLst/>
                        </a:rPr>
                        <a:t>13/04/2020 1:00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11:00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recent changes in asteroid reductions in Occult</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Dave Herald</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3403461492"/>
                  </a:ext>
                </a:extLst>
              </a:tr>
              <a:tr h="652692">
                <a:tc>
                  <a:txBody>
                    <a:bodyPr/>
                    <a:lstStyle/>
                    <a:p>
                      <a:pPr algn="l" fontAlgn="t"/>
                      <a:r>
                        <a:rPr lang="en-AU" sz="1000" u="none" strike="noStrike">
                          <a:effectLst/>
                        </a:rPr>
                        <a:t>13/04/2020 1:30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11:30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A first look at PyMovie</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Martin Unwin</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75770459"/>
                  </a:ext>
                </a:extLst>
              </a:tr>
              <a:tr h="163173">
                <a:tc>
                  <a:txBody>
                    <a:bodyPr/>
                    <a:lstStyle/>
                    <a:p>
                      <a:pPr algn="l" fontAlgn="t"/>
                      <a:r>
                        <a:rPr lang="en-AU" sz="1000" u="none" strike="noStrike">
                          <a:effectLst/>
                        </a:rPr>
                        <a:t>13/04/2020 2:00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2:00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12:00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lunch break</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4024863725"/>
                  </a:ext>
                </a:extLst>
              </a:tr>
              <a:tr h="163173">
                <a:tc>
                  <a:txBody>
                    <a:bodyPr/>
                    <a:lstStyle/>
                    <a:p>
                      <a:pPr algn="l" fontAlgn="t"/>
                      <a:r>
                        <a:rPr lang="en-AU" sz="1000" u="none" strike="noStrike">
                          <a:effectLst/>
                        </a:rPr>
                        <a:t>13/04/2020 3:00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3:00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Review of the Asteroidal Occultation dataset</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Dave Gault</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4289541071"/>
                  </a:ext>
                </a:extLst>
              </a:tr>
              <a:tr h="163173">
                <a:tc>
                  <a:txBody>
                    <a:bodyPr/>
                    <a:lstStyle/>
                    <a:p>
                      <a:pPr algn="l" fontAlgn="t"/>
                      <a:r>
                        <a:rPr lang="en-AU" sz="1000" u="none" strike="noStrike">
                          <a:effectLst/>
                        </a:rPr>
                        <a:t>13/04/2020 3:30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3:30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1:30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Shape models</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Dave Herald</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2855170952"/>
                  </a:ext>
                </a:extLst>
              </a:tr>
              <a:tr h="163173">
                <a:tc>
                  <a:txBody>
                    <a:bodyPr/>
                    <a:lstStyle/>
                    <a:p>
                      <a:pPr algn="l" fontAlgn="t"/>
                      <a:r>
                        <a:rPr lang="en-AU" sz="1000" u="none" strike="noStrike">
                          <a:effectLst/>
                        </a:rPr>
                        <a:t>13/04/2020 4:00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4:00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2:00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fr-FR" sz="1000" u="none" strike="noStrike">
                          <a:effectLst/>
                        </a:rPr>
                        <a:t>Ultra-Portable Telescopes for Occultation Expeditions</a:t>
                      </a:r>
                      <a:endParaRPr lang="fr-FR"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John Broughton</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990539238"/>
                  </a:ext>
                </a:extLst>
              </a:tr>
              <a:tr h="326346">
                <a:tc>
                  <a:txBody>
                    <a:bodyPr/>
                    <a:lstStyle/>
                    <a:p>
                      <a:pPr algn="l" fontAlgn="t"/>
                      <a:r>
                        <a:rPr lang="en-AU" sz="1000" u="none" strike="noStrike">
                          <a:effectLst/>
                        </a:rPr>
                        <a:t>13/04/2020 4:30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4:30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2:30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sng" strike="noStrike">
                          <a:effectLst/>
                          <a:hlinkClick r:id="rId3" action="ppaction://hlinkpres?slideindex=1&amp;slidetitle="/>
                        </a:rPr>
                        <a:t>Adventures with Focal Reducers</a:t>
                      </a:r>
                      <a:endParaRPr lang="en-AU" sz="1000" b="0" i="0" u="sng" strike="noStrike">
                        <a:solidFill>
                          <a:srgbClr val="0000FF"/>
                        </a:solidFill>
                        <a:effectLst/>
                        <a:latin typeface="Calibri" panose="020F0502020204030204" pitchFamily="34" charset="0"/>
                      </a:endParaRPr>
                    </a:p>
                  </a:txBody>
                  <a:tcPr marL="6799" marR="6799" marT="6799" marB="0"/>
                </a:tc>
                <a:tc>
                  <a:txBody>
                    <a:bodyPr/>
                    <a:lstStyle/>
                    <a:p>
                      <a:pPr algn="l" fontAlgn="t"/>
                      <a:r>
                        <a:rPr lang="en-AU" sz="1000" u="none" strike="noStrike">
                          <a:effectLst/>
                        </a:rPr>
                        <a:t>Steve Kerr</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1257227514"/>
                  </a:ext>
                </a:extLst>
              </a:tr>
              <a:tr h="163173">
                <a:tc>
                  <a:txBody>
                    <a:bodyPr/>
                    <a:lstStyle/>
                    <a:p>
                      <a:pPr algn="l" fontAlgn="t"/>
                      <a:r>
                        <a:rPr lang="en-AU" sz="1000" u="none" strike="noStrike">
                          <a:effectLst/>
                        </a:rPr>
                        <a:t>13/04/2020 5:00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5:00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3:00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break</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886549573"/>
                  </a:ext>
                </a:extLst>
              </a:tr>
              <a:tr h="163173">
                <a:tc>
                  <a:txBody>
                    <a:bodyPr/>
                    <a:lstStyle/>
                    <a:p>
                      <a:pPr algn="l" fontAlgn="t"/>
                      <a:r>
                        <a:rPr lang="en-AU" sz="1000" u="none" strike="noStrike">
                          <a:effectLst/>
                        </a:rPr>
                        <a:t>13/04/2020 5:30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5:30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3:30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Phemu 2021</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Dave Herald</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3324283790"/>
                  </a:ext>
                </a:extLst>
              </a:tr>
              <a:tr h="163173">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 </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Horizons predictions</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Dave Herald</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3568043714"/>
                  </a:ext>
                </a:extLst>
              </a:tr>
              <a:tr h="163173">
                <a:tc>
                  <a:txBody>
                    <a:bodyPr/>
                    <a:lstStyle/>
                    <a:p>
                      <a:pPr algn="l" fontAlgn="t"/>
                      <a:r>
                        <a:rPr lang="en-AU" sz="1000" u="none" strike="noStrike">
                          <a:effectLst/>
                        </a:rPr>
                        <a:t>13/04/2020 6:00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6:00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4:00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sng" strike="noStrike">
                          <a:effectLst/>
                          <a:hlinkClick r:id="rId4" action="ppaction://hlinkpres?slideindex=1&amp;slidetitle="/>
                        </a:rPr>
                        <a:t>Highlights of double star occultations over the last year</a:t>
                      </a:r>
                      <a:endParaRPr lang="en-AU" sz="1000" b="0" i="0" u="sng" strike="noStrike">
                        <a:solidFill>
                          <a:srgbClr val="0000FF"/>
                        </a:solidFill>
                        <a:effectLst/>
                        <a:latin typeface="Calibri" panose="020F0502020204030204" pitchFamily="34" charset="0"/>
                      </a:endParaRPr>
                    </a:p>
                  </a:txBody>
                  <a:tcPr marL="6799" marR="6799" marT="6799" marB="0"/>
                </a:tc>
                <a:tc>
                  <a:txBody>
                    <a:bodyPr/>
                    <a:lstStyle/>
                    <a:p>
                      <a:pPr algn="l" fontAlgn="t"/>
                      <a:r>
                        <a:rPr lang="en-AU" sz="1000" u="none" strike="noStrike">
                          <a:effectLst/>
                        </a:rPr>
                        <a:t>Brian Loader</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3197913044"/>
                  </a:ext>
                </a:extLst>
              </a:tr>
              <a:tr h="163173">
                <a:tc>
                  <a:txBody>
                    <a:bodyPr/>
                    <a:lstStyle/>
                    <a:p>
                      <a:pPr algn="l" fontAlgn="t"/>
                      <a:r>
                        <a:rPr lang="en-AU" sz="1000" u="none" strike="noStrike">
                          <a:effectLst/>
                        </a:rPr>
                        <a:t>13/04/2020 6:15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6:15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4:15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Interesting minor planet occultations over Australia/NZ for the next year</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Steve Kerr</a:t>
                      </a:r>
                      <a:endParaRPr lang="en-AU" sz="1000" b="0" i="0" u="none" strike="noStrike">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2637712641"/>
                  </a:ext>
                </a:extLst>
              </a:tr>
              <a:tr h="163173">
                <a:tc>
                  <a:txBody>
                    <a:bodyPr/>
                    <a:lstStyle/>
                    <a:p>
                      <a:pPr algn="l" fontAlgn="t"/>
                      <a:r>
                        <a:rPr lang="en-AU" sz="1000" u="none" strike="noStrike">
                          <a:effectLst/>
                        </a:rPr>
                        <a:t>13/04/2020 6:30 AM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6:30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13/04/2020 4:30 PM</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a:effectLst/>
                        </a:rPr>
                        <a:t>end</a:t>
                      </a:r>
                      <a:endParaRPr lang="en-AU" sz="1000" b="0" i="0" u="none" strike="noStrike">
                        <a:solidFill>
                          <a:srgbClr val="000000"/>
                        </a:solidFill>
                        <a:effectLst/>
                        <a:latin typeface="Calibri" panose="020F0502020204030204" pitchFamily="34" charset="0"/>
                      </a:endParaRPr>
                    </a:p>
                  </a:txBody>
                  <a:tcPr marL="6799" marR="6799" marT="6799" marB="0"/>
                </a:tc>
                <a:tc>
                  <a:txBody>
                    <a:bodyPr/>
                    <a:lstStyle/>
                    <a:p>
                      <a:pPr algn="l" fontAlgn="t"/>
                      <a:r>
                        <a:rPr lang="en-AU" sz="1000" u="none" strike="noStrike" dirty="0">
                          <a:effectLst/>
                        </a:rPr>
                        <a:t> </a:t>
                      </a:r>
                      <a:endParaRPr lang="en-AU" sz="1000" b="0" i="0" u="none" strike="noStrike" dirty="0">
                        <a:solidFill>
                          <a:srgbClr val="000000"/>
                        </a:solidFill>
                        <a:effectLst/>
                        <a:latin typeface="Calibri" panose="020F0502020204030204" pitchFamily="34" charset="0"/>
                      </a:endParaRPr>
                    </a:p>
                  </a:txBody>
                  <a:tcPr marL="6799" marR="6799" marT="6799" marB="0"/>
                </a:tc>
                <a:extLst>
                  <a:ext uri="{0D108BD9-81ED-4DB2-BD59-A6C34878D82A}">
                    <a16:rowId xmlns:a16="http://schemas.microsoft.com/office/drawing/2014/main" val="2444887732"/>
                  </a:ext>
                </a:extLst>
              </a:tr>
            </a:tbl>
          </a:graphicData>
        </a:graphic>
      </p:graphicFrame>
    </p:spTree>
    <p:extLst>
      <p:ext uri="{BB962C8B-B14F-4D97-AF65-F5344CB8AC3E}">
        <p14:creationId xmlns:p14="http://schemas.microsoft.com/office/powerpoint/2010/main" val="133042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506F-BC1E-421F-BAD8-2C1C4E4990E2}"/>
              </a:ext>
            </a:extLst>
          </p:cNvPr>
          <p:cNvSpPr>
            <a:spLocks noGrp="1"/>
          </p:cNvSpPr>
          <p:nvPr>
            <p:ph type="title"/>
          </p:nvPr>
        </p:nvSpPr>
        <p:spPr/>
        <p:txBody>
          <a:bodyPr/>
          <a:lstStyle/>
          <a:p>
            <a:r>
              <a:rPr lang="en-AU" dirty="0"/>
              <a:t>Rules of the house</a:t>
            </a:r>
          </a:p>
        </p:txBody>
      </p:sp>
      <p:sp>
        <p:nvSpPr>
          <p:cNvPr id="3" name="Content Placeholder 2">
            <a:extLst>
              <a:ext uri="{FF2B5EF4-FFF2-40B4-BE49-F238E27FC236}">
                <a16:creationId xmlns:a16="http://schemas.microsoft.com/office/drawing/2014/main" id="{91F45204-E0B9-4947-BF25-2EB51136BF56}"/>
              </a:ext>
            </a:extLst>
          </p:cNvPr>
          <p:cNvSpPr>
            <a:spLocks noGrp="1"/>
          </p:cNvSpPr>
          <p:nvPr>
            <p:ph idx="1"/>
          </p:nvPr>
        </p:nvSpPr>
        <p:spPr/>
        <p:txBody>
          <a:bodyPr>
            <a:normAutofit fontScale="92500" lnSpcReduction="10000"/>
          </a:bodyPr>
          <a:lstStyle/>
          <a:p>
            <a:r>
              <a:rPr lang="en-AU" dirty="0"/>
              <a:t>If you are reading this, then you were able to log in.</a:t>
            </a:r>
          </a:p>
          <a:p>
            <a:r>
              <a:rPr lang="en-AU" dirty="0"/>
              <a:t>Fire alarms, toilets and catering … I can’t help you there …</a:t>
            </a:r>
          </a:p>
          <a:p>
            <a:r>
              <a:rPr lang="en-AU" dirty="0"/>
              <a:t>Only one person can speak at a time – usually the presenter.</a:t>
            </a:r>
          </a:p>
          <a:p>
            <a:r>
              <a:rPr lang="en-AU" dirty="0"/>
              <a:t>Use the Chat channel to ask questions – everything you type here can be seen by everyone else. Type as the questions come to mind – the presenter can decide to answer on the fly or at the end.</a:t>
            </a:r>
          </a:p>
          <a:p>
            <a:r>
              <a:rPr lang="en-AU" dirty="0"/>
              <a:t>If you are having technical difficulties with the webcast, you can put questions in the chat channel but our ability to troubleshoot on the fly will be limited (our experience so far is the problem is often at your end).</a:t>
            </a:r>
          </a:p>
          <a:p>
            <a:r>
              <a:rPr lang="en-AU" dirty="0"/>
              <a:t>Please be polite and courteous.  The moderator has a button that can remove people from the webcast!</a:t>
            </a:r>
          </a:p>
          <a:p>
            <a:endParaRPr lang="en-AU" dirty="0"/>
          </a:p>
        </p:txBody>
      </p:sp>
    </p:spTree>
    <p:extLst>
      <p:ext uri="{BB962C8B-B14F-4D97-AF65-F5344CB8AC3E}">
        <p14:creationId xmlns:p14="http://schemas.microsoft.com/office/powerpoint/2010/main" val="26419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AU" dirty="0"/>
            </a:br>
            <a:r>
              <a:rPr lang="en-AU" dirty="0"/>
              <a:t>2019 Planetary Occultation Highlights</a:t>
            </a:r>
          </a:p>
        </p:txBody>
      </p:sp>
      <p:sp>
        <p:nvSpPr>
          <p:cNvPr id="3" name="Subtitle 2"/>
          <p:cNvSpPr>
            <a:spLocks noGrp="1"/>
          </p:cNvSpPr>
          <p:nvPr>
            <p:ph type="subTitle" idx="1"/>
          </p:nvPr>
        </p:nvSpPr>
        <p:spPr/>
        <p:txBody>
          <a:bodyPr>
            <a:normAutofit lnSpcReduction="10000"/>
          </a:bodyPr>
          <a:lstStyle/>
          <a:p>
            <a:r>
              <a:rPr lang="en-AU" dirty="0"/>
              <a:t>RASNZ Occultation Section</a:t>
            </a:r>
          </a:p>
          <a:p>
            <a:endParaRPr lang="en-AU" dirty="0"/>
          </a:p>
          <a:p>
            <a:r>
              <a:rPr lang="en-AU" dirty="0"/>
              <a:t>vTTSO14</a:t>
            </a:r>
          </a:p>
          <a:p>
            <a:r>
              <a:rPr lang="en-AU" dirty="0"/>
              <a:t>13 April 2020</a:t>
            </a:r>
          </a:p>
          <a:p>
            <a:endParaRPr lang="en-AU" dirty="0"/>
          </a:p>
        </p:txBody>
      </p:sp>
    </p:spTree>
    <p:extLst>
      <p:ext uri="{BB962C8B-B14F-4D97-AF65-F5344CB8AC3E}">
        <p14:creationId xmlns:p14="http://schemas.microsoft.com/office/powerpoint/2010/main" val="332805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252"/>
          </a:xfrm>
        </p:spPr>
        <p:txBody>
          <a:bodyPr>
            <a:normAutofit/>
          </a:bodyPr>
          <a:lstStyle/>
          <a:p>
            <a:r>
              <a:rPr lang="en-AU" sz="2800" dirty="0"/>
              <a:t>Recent Years Totals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5186492"/>
              </p:ext>
            </p:extLst>
          </p:nvPr>
        </p:nvGraphicFramePr>
        <p:xfrm>
          <a:off x="838200" y="1107832"/>
          <a:ext cx="10515600" cy="53035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679614968"/>
                    </a:ext>
                  </a:extLst>
                </a:gridCol>
                <a:gridCol w="2103120">
                  <a:extLst>
                    <a:ext uri="{9D8B030D-6E8A-4147-A177-3AD203B41FA5}">
                      <a16:colId xmlns:a16="http://schemas.microsoft.com/office/drawing/2014/main" val="3692423142"/>
                    </a:ext>
                  </a:extLst>
                </a:gridCol>
                <a:gridCol w="2103120">
                  <a:extLst>
                    <a:ext uri="{9D8B030D-6E8A-4147-A177-3AD203B41FA5}">
                      <a16:colId xmlns:a16="http://schemas.microsoft.com/office/drawing/2014/main" val="1100071377"/>
                    </a:ext>
                  </a:extLst>
                </a:gridCol>
                <a:gridCol w="2103120">
                  <a:extLst>
                    <a:ext uri="{9D8B030D-6E8A-4147-A177-3AD203B41FA5}">
                      <a16:colId xmlns:a16="http://schemas.microsoft.com/office/drawing/2014/main" val="2051086256"/>
                    </a:ext>
                  </a:extLst>
                </a:gridCol>
                <a:gridCol w="2103120">
                  <a:extLst>
                    <a:ext uri="{9D8B030D-6E8A-4147-A177-3AD203B41FA5}">
                      <a16:colId xmlns:a16="http://schemas.microsoft.com/office/drawing/2014/main" val="964244081"/>
                    </a:ext>
                  </a:extLst>
                </a:gridCol>
              </a:tblGrid>
              <a:tr h="850523">
                <a:tc>
                  <a:txBody>
                    <a:bodyPr/>
                    <a:lstStyle/>
                    <a:p>
                      <a:r>
                        <a:rPr lang="en-AU" dirty="0"/>
                        <a:t>Year</a:t>
                      </a:r>
                    </a:p>
                  </a:txBody>
                  <a:tcPr/>
                </a:tc>
                <a:tc>
                  <a:txBody>
                    <a:bodyPr/>
                    <a:lstStyle/>
                    <a:p>
                      <a:r>
                        <a:rPr lang="en-AU" dirty="0"/>
                        <a:t>Number of Observers/ Reporters</a:t>
                      </a:r>
                    </a:p>
                  </a:txBody>
                  <a:tcPr/>
                </a:tc>
                <a:tc>
                  <a:txBody>
                    <a:bodyPr/>
                    <a:lstStyle/>
                    <a:p>
                      <a:r>
                        <a:rPr lang="en-AU" dirty="0"/>
                        <a:t>Reports</a:t>
                      </a:r>
                    </a:p>
                  </a:txBody>
                  <a:tcPr/>
                </a:tc>
                <a:tc>
                  <a:txBody>
                    <a:bodyPr/>
                    <a:lstStyle/>
                    <a:p>
                      <a:r>
                        <a:rPr lang="en-AU" dirty="0"/>
                        <a:t>Positive Events</a:t>
                      </a:r>
                    </a:p>
                  </a:txBody>
                  <a:tcPr/>
                </a:tc>
                <a:tc>
                  <a:txBody>
                    <a:bodyPr/>
                    <a:lstStyle/>
                    <a:p>
                      <a:r>
                        <a:rPr lang="en-AU" dirty="0"/>
                        <a:t>Positive Chords Observed</a:t>
                      </a:r>
                    </a:p>
                  </a:txBody>
                  <a:tcPr/>
                </a:tc>
                <a:extLst>
                  <a:ext uri="{0D108BD9-81ED-4DB2-BD59-A6C34878D82A}">
                    <a16:rowId xmlns:a16="http://schemas.microsoft.com/office/drawing/2014/main" val="2453304061"/>
                  </a:ext>
                </a:extLst>
              </a:tr>
              <a:tr h="357627">
                <a:tc>
                  <a:txBody>
                    <a:bodyPr/>
                    <a:lstStyle/>
                    <a:p>
                      <a:r>
                        <a:rPr lang="en-AU" dirty="0"/>
                        <a:t>2008</a:t>
                      </a:r>
                    </a:p>
                  </a:txBody>
                  <a:tcPr/>
                </a:tc>
                <a:tc>
                  <a:txBody>
                    <a:bodyPr/>
                    <a:lstStyle/>
                    <a:p>
                      <a:r>
                        <a:rPr lang="en-AU" dirty="0"/>
                        <a:t>26</a:t>
                      </a:r>
                    </a:p>
                  </a:txBody>
                  <a:tcPr/>
                </a:tc>
                <a:tc>
                  <a:txBody>
                    <a:bodyPr/>
                    <a:lstStyle/>
                    <a:p>
                      <a:r>
                        <a:rPr lang="en-AU" dirty="0"/>
                        <a:t>280</a:t>
                      </a:r>
                    </a:p>
                  </a:txBody>
                  <a:tcPr/>
                </a:tc>
                <a:tc>
                  <a:txBody>
                    <a:bodyPr/>
                    <a:lstStyle/>
                    <a:p>
                      <a:r>
                        <a:rPr lang="en-AU" dirty="0"/>
                        <a:t>47</a:t>
                      </a:r>
                    </a:p>
                  </a:txBody>
                  <a:tcPr/>
                </a:tc>
                <a:tc>
                  <a:txBody>
                    <a:bodyPr/>
                    <a:lstStyle/>
                    <a:p>
                      <a:r>
                        <a:rPr lang="en-AU" dirty="0"/>
                        <a:t>66</a:t>
                      </a:r>
                    </a:p>
                  </a:txBody>
                  <a:tcPr/>
                </a:tc>
                <a:extLst>
                  <a:ext uri="{0D108BD9-81ED-4DB2-BD59-A6C34878D82A}">
                    <a16:rowId xmlns:a16="http://schemas.microsoft.com/office/drawing/2014/main" val="2236056199"/>
                  </a:ext>
                </a:extLst>
              </a:tr>
              <a:tr h="357627">
                <a:tc>
                  <a:txBody>
                    <a:bodyPr/>
                    <a:lstStyle/>
                    <a:p>
                      <a:r>
                        <a:rPr lang="en-AU" dirty="0"/>
                        <a:t>2009</a:t>
                      </a:r>
                    </a:p>
                  </a:txBody>
                  <a:tcPr/>
                </a:tc>
                <a:tc>
                  <a:txBody>
                    <a:bodyPr/>
                    <a:lstStyle/>
                    <a:p>
                      <a:r>
                        <a:rPr lang="en-AU" dirty="0"/>
                        <a:t>29</a:t>
                      </a:r>
                    </a:p>
                  </a:txBody>
                  <a:tcPr/>
                </a:tc>
                <a:tc>
                  <a:txBody>
                    <a:bodyPr/>
                    <a:lstStyle/>
                    <a:p>
                      <a:r>
                        <a:rPr lang="en-AU" dirty="0"/>
                        <a:t>320</a:t>
                      </a:r>
                    </a:p>
                  </a:txBody>
                  <a:tcPr/>
                </a:tc>
                <a:tc>
                  <a:txBody>
                    <a:bodyPr/>
                    <a:lstStyle/>
                    <a:p>
                      <a:r>
                        <a:rPr lang="en-AU" dirty="0"/>
                        <a:t>46</a:t>
                      </a:r>
                    </a:p>
                  </a:txBody>
                  <a:tcPr/>
                </a:tc>
                <a:tc>
                  <a:txBody>
                    <a:bodyPr/>
                    <a:lstStyle/>
                    <a:p>
                      <a:r>
                        <a:rPr lang="en-AU" dirty="0"/>
                        <a:t>75</a:t>
                      </a:r>
                    </a:p>
                  </a:txBody>
                  <a:tcPr/>
                </a:tc>
                <a:extLst>
                  <a:ext uri="{0D108BD9-81ED-4DB2-BD59-A6C34878D82A}">
                    <a16:rowId xmlns:a16="http://schemas.microsoft.com/office/drawing/2014/main" val="59319788"/>
                  </a:ext>
                </a:extLst>
              </a:tr>
              <a:tr h="357627">
                <a:tc>
                  <a:txBody>
                    <a:bodyPr/>
                    <a:lstStyle/>
                    <a:p>
                      <a:r>
                        <a:rPr lang="en-AU" dirty="0"/>
                        <a:t>2010</a:t>
                      </a:r>
                    </a:p>
                  </a:txBody>
                  <a:tcPr/>
                </a:tc>
                <a:tc>
                  <a:txBody>
                    <a:bodyPr/>
                    <a:lstStyle/>
                    <a:p>
                      <a:r>
                        <a:rPr lang="en-AU" dirty="0"/>
                        <a:t>29</a:t>
                      </a:r>
                    </a:p>
                  </a:txBody>
                  <a:tcPr/>
                </a:tc>
                <a:tc>
                  <a:txBody>
                    <a:bodyPr/>
                    <a:lstStyle/>
                    <a:p>
                      <a:r>
                        <a:rPr lang="en-AU" dirty="0"/>
                        <a:t>343</a:t>
                      </a:r>
                    </a:p>
                  </a:txBody>
                  <a:tcPr/>
                </a:tc>
                <a:tc>
                  <a:txBody>
                    <a:bodyPr/>
                    <a:lstStyle/>
                    <a:p>
                      <a:r>
                        <a:rPr lang="en-AU" dirty="0"/>
                        <a:t>50</a:t>
                      </a:r>
                    </a:p>
                  </a:txBody>
                  <a:tcPr/>
                </a:tc>
                <a:tc>
                  <a:txBody>
                    <a:bodyPr/>
                    <a:lstStyle/>
                    <a:p>
                      <a:r>
                        <a:rPr lang="en-AU" dirty="0"/>
                        <a:t>74</a:t>
                      </a:r>
                    </a:p>
                  </a:txBody>
                  <a:tcPr/>
                </a:tc>
                <a:extLst>
                  <a:ext uri="{0D108BD9-81ED-4DB2-BD59-A6C34878D82A}">
                    <a16:rowId xmlns:a16="http://schemas.microsoft.com/office/drawing/2014/main" val="3349699410"/>
                  </a:ext>
                </a:extLst>
              </a:tr>
              <a:tr h="357627">
                <a:tc>
                  <a:txBody>
                    <a:bodyPr/>
                    <a:lstStyle/>
                    <a:p>
                      <a:r>
                        <a:rPr lang="en-AU" dirty="0"/>
                        <a:t>2011</a:t>
                      </a:r>
                    </a:p>
                  </a:txBody>
                  <a:tcPr/>
                </a:tc>
                <a:tc>
                  <a:txBody>
                    <a:bodyPr/>
                    <a:lstStyle/>
                    <a:p>
                      <a:r>
                        <a:rPr lang="en-AU" dirty="0"/>
                        <a:t>28</a:t>
                      </a:r>
                    </a:p>
                  </a:txBody>
                  <a:tcPr/>
                </a:tc>
                <a:tc>
                  <a:txBody>
                    <a:bodyPr/>
                    <a:lstStyle/>
                    <a:p>
                      <a:r>
                        <a:rPr lang="en-AU" dirty="0"/>
                        <a:t>289</a:t>
                      </a:r>
                    </a:p>
                  </a:txBody>
                  <a:tcPr/>
                </a:tc>
                <a:tc>
                  <a:txBody>
                    <a:bodyPr/>
                    <a:lstStyle/>
                    <a:p>
                      <a:r>
                        <a:rPr lang="en-AU" dirty="0"/>
                        <a:t>51</a:t>
                      </a:r>
                    </a:p>
                  </a:txBody>
                  <a:tcPr/>
                </a:tc>
                <a:tc>
                  <a:txBody>
                    <a:bodyPr/>
                    <a:lstStyle/>
                    <a:p>
                      <a:r>
                        <a:rPr lang="en-AU" dirty="0"/>
                        <a:t>70</a:t>
                      </a:r>
                    </a:p>
                  </a:txBody>
                  <a:tcPr/>
                </a:tc>
                <a:extLst>
                  <a:ext uri="{0D108BD9-81ED-4DB2-BD59-A6C34878D82A}">
                    <a16:rowId xmlns:a16="http://schemas.microsoft.com/office/drawing/2014/main" val="880643391"/>
                  </a:ext>
                </a:extLst>
              </a:tr>
              <a:tr h="357627">
                <a:tc>
                  <a:txBody>
                    <a:bodyPr/>
                    <a:lstStyle/>
                    <a:p>
                      <a:r>
                        <a:rPr lang="en-AU" dirty="0"/>
                        <a:t>2012</a:t>
                      </a:r>
                    </a:p>
                  </a:txBody>
                  <a:tcPr/>
                </a:tc>
                <a:tc>
                  <a:txBody>
                    <a:bodyPr/>
                    <a:lstStyle/>
                    <a:p>
                      <a:r>
                        <a:rPr lang="en-AU" dirty="0"/>
                        <a:t>34</a:t>
                      </a:r>
                    </a:p>
                  </a:txBody>
                  <a:tcPr/>
                </a:tc>
                <a:tc>
                  <a:txBody>
                    <a:bodyPr/>
                    <a:lstStyle/>
                    <a:p>
                      <a:r>
                        <a:rPr lang="en-AU" dirty="0"/>
                        <a:t>383</a:t>
                      </a:r>
                    </a:p>
                  </a:txBody>
                  <a:tcPr/>
                </a:tc>
                <a:tc>
                  <a:txBody>
                    <a:bodyPr/>
                    <a:lstStyle/>
                    <a:p>
                      <a:r>
                        <a:rPr lang="en-AU" dirty="0"/>
                        <a:t>51</a:t>
                      </a:r>
                    </a:p>
                  </a:txBody>
                  <a:tcPr/>
                </a:tc>
                <a:tc>
                  <a:txBody>
                    <a:bodyPr/>
                    <a:lstStyle/>
                    <a:p>
                      <a:r>
                        <a:rPr lang="en-AU" dirty="0"/>
                        <a:t>77</a:t>
                      </a:r>
                    </a:p>
                  </a:txBody>
                  <a:tcPr/>
                </a:tc>
                <a:extLst>
                  <a:ext uri="{0D108BD9-81ED-4DB2-BD59-A6C34878D82A}">
                    <a16:rowId xmlns:a16="http://schemas.microsoft.com/office/drawing/2014/main" val="2679213100"/>
                  </a:ext>
                </a:extLst>
              </a:tr>
              <a:tr h="357627">
                <a:tc>
                  <a:txBody>
                    <a:bodyPr/>
                    <a:lstStyle/>
                    <a:p>
                      <a:r>
                        <a:rPr lang="en-AU" dirty="0"/>
                        <a:t>2013</a:t>
                      </a:r>
                    </a:p>
                  </a:txBody>
                  <a:tcPr/>
                </a:tc>
                <a:tc>
                  <a:txBody>
                    <a:bodyPr/>
                    <a:lstStyle/>
                    <a:p>
                      <a:r>
                        <a:rPr lang="en-AU" dirty="0"/>
                        <a:t>45</a:t>
                      </a:r>
                    </a:p>
                  </a:txBody>
                  <a:tcPr/>
                </a:tc>
                <a:tc>
                  <a:txBody>
                    <a:bodyPr/>
                    <a:lstStyle/>
                    <a:p>
                      <a:r>
                        <a:rPr lang="en-AU" dirty="0"/>
                        <a:t>532</a:t>
                      </a:r>
                    </a:p>
                  </a:txBody>
                  <a:tcPr/>
                </a:tc>
                <a:tc>
                  <a:txBody>
                    <a:bodyPr/>
                    <a:lstStyle/>
                    <a:p>
                      <a:r>
                        <a:rPr lang="en-AU" dirty="0"/>
                        <a:t>56</a:t>
                      </a:r>
                    </a:p>
                  </a:txBody>
                  <a:tcPr/>
                </a:tc>
                <a:tc>
                  <a:txBody>
                    <a:bodyPr/>
                    <a:lstStyle/>
                    <a:p>
                      <a:r>
                        <a:rPr lang="en-AU" dirty="0"/>
                        <a:t>89</a:t>
                      </a:r>
                    </a:p>
                  </a:txBody>
                  <a:tcPr/>
                </a:tc>
                <a:extLst>
                  <a:ext uri="{0D108BD9-81ED-4DB2-BD59-A6C34878D82A}">
                    <a16:rowId xmlns:a16="http://schemas.microsoft.com/office/drawing/2014/main" val="3274117352"/>
                  </a:ext>
                </a:extLst>
              </a:tr>
              <a:tr h="357627">
                <a:tc>
                  <a:txBody>
                    <a:bodyPr/>
                    <a:lstStyle/>
                    <a:p>
                      <a:r>
                        <a:rPr lang="en-AU" dirty="0"/>
                        <a:t>2014</a:t>
                      </a:r>
                    </a:p>
                  </a:txBody>
                  <a:tcPr/>
                </a:tc>
                <a:tc>
                  <a:txBody>
                    <a:bodyPr/>
                    <a:lstStyle/>
                    <a:p>
                      <a:r>
                        <a:rPr lang="en-AU" dirty="0"/>
                        <a:t>35</a:t>
                      </a:r>
                    </a:p>
                  </a:txBody>
                  <a:tcPr/>
                </a:tc>
                <a:tc>
                  <a:txBody>
                    <a:bodyPr/>
                    <a:lstStyle/>
                    <a:p>
                      <a:r>
                        <a:rPr lang="en-AU" dirty="0"/>
                        <a:t>542</a:t>
                      </a:r>
                    </a:p>
                  </a:txBody>
                  <a:tcPr/>
                </a:tc>
                <a:tc>
                  <a:txBody>
                    <a:bodyPr/>
                    <a:lstStyle/>
                    <a:p>
                      <a:r>
                        <a:rPr lang="en-AU" dirty="0"/>
                        <a:t>58</a:t>
                      </a:r>
                    </a:p>
                  </a:txBody>
                  <a:tcPr/>
                </a:tc>
                <a:tc>
                  <a:txBody>
                    <a:bodyPr/>
                    <a:lstStyle/>
                    <a:p>
                      <a:r>
                        <a:rPr lang="en-AU" dirty="0"/>
                        <a:t>76</a:t>
                      </a:r>
                    </a:p>
                  </a:txBody>
                  <a:tcPr/>
                </a:tc>
                <a:extLst>
                  <a:ext uri="{0D108BD9-81ED-4DB2-BD59-A6C34878D82A}">
                    <a16:rowId xmlns:a16="http://schemas.microsoft.com/office/drawing/2014/main" val="2734594312"/>
                  </a:ext>
                </a:extLst>
              </a:tr>
              <a:tr h="357627">
                <a:tc>
                  <a:txBody>
                    <a:bodyPr/>
                    <a:lstStyle/>
                    <a:p>
                      <a:r>
                        <a:rPr lang="en-AU" dirty="0"/>
                        <a:t>2015</a:t>
                      </a:r>
                    </a:p>
                  </a:txBody>
                  <a:tcPr/>
                </a:tc>
                <a:tc>
                  <a:txBody>
                    <a:bodyPr/>
                    <a:lstStyle/>
                    <a:p>
                      <a:r>
                        <a:rPr lang="en-AU" dirty="0"/>
                        <a:t>29</a:t>
                      </a:r>
                    </a:p>
                  </a:txBody>
                  <a:tcPr/>
                </a:tc>
                <a:tc>
                  <a:txBody>
                    <a:bodyPr/>
                    <a:lstStyle/>
                    <a:p>
                      <a:r>
                        <a:rPr lang="en-AU" dirty="0"/>
                        <a:t>384*</a:t>
                      </a:r>
                    </a:p>
                  </a:txBody>
                  <a:tcPr/>
                </a:tc>
                <a:tc>
                  <a:txBody>
                    <a:bodyPr/>
                    <a:lstStyle/>
                    <a:p>
                      <a:r>
                        <a:rPr lang="en-AU" dirty="0"/>
                        <a:t>45</a:t>
                      </a:r>
                    </a:p>
                  </a:txBody>
                  <a:tcPr/>
                </a:tc>
                <a:tc>
                  <a:txBody>
                    <a:bodyPr/>
                    <a:lstStyle/>
                    <a:p>
                      <a:r>
                        <a:rPr lang="en-AU" dirty="0"/>
                        <a:t>75</a:t>
                      </a:r>
                    </a:p>
                  </a:txBody>
                  <a:tcPr/>
                </a:tc>
                <a:extLst>
                  <a:ext uri="{0D108BD9-81ED-4DB2-BD59-A6C34878D82A}">
                    <a16:rowId xmlns:a16="http://schemas.microsoft.com/office/drawing/2014/main" val="1985257088"/>
                  </a:ext>
                </a:extLst>
              </a:tr>
              <a:tr h="357627">
                <a:tc>
                  <a:txBody>
                    <a:bodyPr/>
                    <a:lstStyle/>
                    <a:p>
                      <a:r>
                        <a:rPr lang="en-AU" dirty="0"/>
                        <a:t>2016</a:t>
                      </a:r>
                    </a:p>
                  </a:txBody>
                  <a:tcPr/>
                </a:tc>
                <a:tc>
                  <a:txBody>
                    <a:bodyPr/>
                    <a:lstStyle/>
                    <a:p>
                      <a:r>
                        <a:rPr lang="en-AU" dirty="0"/>
                        <a:t>27</a:t>
                      </a:r>
                    </a:p>
                  </a:txBody>
                  <a:tcPr/>
                </a:tc>
                <a:tc>
                  <a:txBody>
                    <a:bodyPr/>
                    <a:lstStyle/>
                    <a:p>
                      <a:r>
                        <a:rPr lang="en-AU" dirty="0"/>
                        <a:t>475</a:t>
                      </a:r>
                    </a:p>
                  </a:txBody>
                  <a:tcPr/>
                </a:tc>
                <a:tc>
                  <a:txBody>
                    <a:bodyPr/>
                    <a:lstStyle/>
                    <a:p>
                      <a:r>
                        <a:rPr lang="en-AU" dirty="0"/>
                        <a:t>66</a:t>
                      </a:r>
                    </a:p>
                  </a:txBody>
                  <a:tcPr/>
                </a:tc>
                <a:tc>
                  <a:txBody>
                    <a:bodyPr/>
                    <a:lstStyle/>
                    <a:p>
                      <a:r>
                        <a:rPr lang="en-AU" dirty="0"/>
                        <a:t>88</a:t>
                      </a:r>
                    </a:p>
                  </a:txBody>
                  <a:tcPr/>
                </a:tc>
                <a:extLst>
                  <a:ext uri="{0D108BD9-81ED-4DB2-BD59-A6C34878D82A}">
                    <a16:rowId xmlns:a16="http://schemas.microsoft.com/office/drawing/2014/main" val="3830703700"/>
                  </a:ext>
                </a:extLst>
              </a:tr>
              <a:tr h="357627">
                <a:tc>
                  <a:txBody>
                    <a:bodyPr/>
                    <a:lstStyle/>
                    <a:p>
                      <a:r>
                        <a:rPr lang="en-AU" dirty="0"/>
                        <a:t>2017</a:t>
                      </a:r>
                    </a:p>
                  </a:txBody>
                  <a:tcPr/>
                </a:tc>
                <a:tc>
                  <a:txBody>
                    <a:bodyPr/>
                    <a:lstStyle/>
                    <a:p>
                      <a:r>
                        <a:rPr lang="en-AU" dirty="0"/>
                        <a:t>21</a:t>
                      </a:r>
                    </a:p>
                  </a:txBody>
                  <a:tcPr/>
                </a:tc>
                <a:tc>
                  <a:txBody>
                    <a:bodyPr/>
                    <a:lstStyle/>
                    <a:p>
                      <a:r>
                        <a:rPr lang="en-AU" dirty="0"/>
                        <a:t>367</a:t>
                      </a:r>
                    </a:p>
                  </a:txBody>
                  <a:tcPr/>
                </a:tc>
                <a:tc>
                  <a:txBody>
                    <a:bodyPr/>
                    <a:lstStyle/>
                    <a:p>
                      <a:r>
                        <a:rPr lang="en-AU" dirty="0"/>
                        <a:t>67</a:t>
                      </a:r>
                    </a:p>
                  </a:txBody>
                  <a:tcPr/>
                </a:tc>
                <a:tc>
                  <a:txBody>
                    <a:bodyPr/>
                    <a:lstStyle/>
                    <a:p>
                      <a:r>
                        <a:rPr lang="en-AU" dirty="0"/>
                        <a:t>97</a:t>
                      </a:r>
                    </a:p>
                  </a:txBody>
                  <a:tcPr/>
                </a:tc>
                <a:extLst>
                  <a:ext uri="{0D108BD9-81ED-4DB2-BD59-A6C34878D82A}">
                    <a16:rowId xmlns:a16="http://schemas.microsoft.com/office/drawing/2014/main" val="1573277536"/>
                  </a:ext>
                </a:extLst>
              </a:tr>
              <a:tr h="357627">
                <a:tc>
                  <a:txBody>
                    <a:bodyPr/>
                    <a:lstStyle/>
                    <a:p>
                      <a:r>
                        <a:rPr lang="en-AU" dirty="0"/>
                        <a:t>2018</a:t>
                      </a:r>
                    </a:p>
                  </a:txBody>
                  <a:tcPr/>
                </a:tc>
                <a:tc>
                  <a:txBody>
                    <a:bodyPr/>
                    <a:lstStyle/>
                    <a:p>
                      <a:r>
                        <a:rPr lang="en-AU" dirty="0"/>
                        <a:t>31</a:t>
                      </a:r>
                    </a:p>
                  </a:txBody>
                  <a:tcPr/>
                </a:tc>
                <a:tc>
                  <a:txBody>
                    <a:bodyPr/>
                    <a:lstStyle/>
                    <a:p>
                      <a:r>
                        <a:rPr lang="en-AU" dirty="0"/>
                        <a:t>603</a:t>
                      </a:r>
                    </a:p>
                  </a:txBody>
                  <a:tcPr/>
                </a:tc>
                <a:tc>
                  <a:txBody>
                    <a:bodyPr/>
                    <a:lstStyle/>
                    <a:p>
                      <a:r>
                        <a:rPr lang="en-AU" dirty="0"/>
                        <a:t>114</a:t>
                      </a:r>
                    </a:p>
                  </a:txBody>
                  <a:tcPr/>
                </a:tc>
                <a:tc>
                  <a:txBody>
                    <a:bodyPr/>
                    <a:lstStyle/>
                    <a:p>
                      <a:r>
                        <a:rPr lang="en-AU" dirty="0"/>
                        <a:t>170</a:t>
                      </a:r>
                    </a:p>
                  </a:txBody>
                  <a:tcPr/>
                </a:tc>
                <a:extLst>
                  <a:ext uri="{0D108BD9-81ED-4DB2-BD59-A6C34878D82A}">
                    <a16:rowId xmlns:a16="http://schemas.microsoft.com/office/drawing/2014/main" val="2036151758"/>
                  </a:ext>
                </a:extLst>
              </a:tr>
              <a:tr h="357627">
                <a:tc>
                  <a:txBody>
                    <a:bodyPr/>
                    <a:lstStyle/>
                    <a:p>
                      <a:r>
                        <a:rPr lang="en-AU" dirty="0"/>
                        <a:t>2019</a:t>
                      </a:r>
                    </a:p>
                  </a:txBody>
                  <a:tcPr/>
                </a:tc>
                <a:tc>
                  <a:txBody>
                    <a:bodyPr/>
                    <a:lstStyle/>
                    <a:p>
                      <a:r>
                        <a:rPr lang="en-AU" dirty="0"/>
                        <a:t>21</a:t>
                      </a:r>
                    </a:p>
                  </a:txBody>
                  <a:tcPr/>
                </a:tc>
                <a:tc>
                  <a:txBody>
                    <a:bodyPr/>
                    <a:lstStyle/>
                    <a:p>
                      <a:r>
                        <a:rPr lang="en-AU" dirty="0"/>
                        <a:t>743</a:t>
                      </a:r>
                    </a:p>
                  </a:txBody>
                  <a:tcPr/>
                </a:tc>
                <a:tc>
                  <a:txBody>
                    <a:bodyPr/>
                    <a:lstStyle/>
                    <a:p>
                      <a:r>
                        <a:rPr lang="en-AU" dirty="0"/>
                        <a:t>132</a:t>
                      </a:r>
                    </a:p>
                  </a:txBody>
                  <a:tcPr/>
                </a:tc>
                <a:tc>
                  <a:txBody>
                    <a:bodyPr/>
                    <a:lstStyle/>
                    <a:p>
                      <a:r>
                        <a:rPr lang="en-AU" dirty="0"/>
                        <a:t>180</a:t>
                      </a:r>
                    </a:p>
                  </a:txBody>
                  <a:tcPr/>
                </a:tc>
                <a:extLst>
                  <a:ext uri="{0D108BD9-81ED-4DB2-BD59-A6C34878D82A}">
                    <a16:rowId xmlns:a16="http://schemas.microsoft.com/office/drawing/2014/main" val="382878360"/>
                  </a:ext>
                </a:extLst>
              </a:tr>
            </a:tbl>
          </a:graphicData>
        </a:graphic>
      </p:graphicFrame>
      <p:sp>
        <p:nvSpPr>
          <p:cNvPr id="5" name="TextBox 4"/>
          <p:cNvSpPr txBox="1"/>
          <p:nvPr/>
        </p:nvSpPr>
        <p:spPr>
          <a:xfrm flipH="1">
            <a:off x="678402" y="6444959"/>
            <a:ext cx="4198035" cy="307777"/>
          </a:xfrm>
          <a:prstGeom prst="rect">
            <a:avLst/>
          </a:prstGeom>
          <a:noFill/>
        </p:spPr>
        <p:txBody>
          <a:bodyPr wrap="square" rtlCol="0">
            <a:spAutoFit/>
          </a:bodyPr>
          <a:lstStyle/>
          <a:p>
            <a:r>
              <a:rPr lang="en-AU" sz="1400" dirty="0"/>
              <a:t>* Likely to be a severe underestimate.</a:t>
            </a:r>
          </a:p>
        </p:txBody>
      </p:sp>
    </p:spTree>
    <p:extLst>
      <p:ext uri="{BB962C8B-B14F-4D97-AF65-F5344CB8AC3E}">
        <p14:creationId xmlns:p14="http://schemas.microsoft.com/office/powerpoint/2010/main" val="3190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06504D7-6298-4D03-BE9F-E847A8B33B7D}"/>
              </a:ext>
            </a:extLst>
          </p:cNvPr>
          <p:cNvGraphicFramePr>
            <a:graphicFrameLocks noGrp="1"/>
          </p:cNvGraphicFramePr>
          <p:nvPr>
            <p:ph idx="1"/>
            <p:extLst>
              <p:ext uri="{D42A27DB-BD31-4B8C-83A1-F6EECF244321}">
                <p14:modId xmlns:p14="http://schemas.microsoft.com/office/powerpoint/2010/main" val="4265314223"/>
              </p:ext>
            </p:extLst>
          </p:nvPr>
        </p:nvGraphicFramePr>
        <p:xfrm>
          <a:off x="838200" y="639192"/>
          <a:ext cx="10515600" cy="5537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03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C49ACFB-7C96-4E1C-984D-7C0FCFCA2436}"/>
              </a:ext>
            </a:extLst>
          </p:cNvPr>
          <p:cNvGraphicFramePr>
            <a:graphicFrameLocks noGrp="1"/>
          </p:cNvGraphicFramePr>
          <p:nvPr>
            <p:ph idx="1"/>
            <p:extLst>
              <p:ext uri="{D42A27DB-BD31-4B8C-83A1-F6EECF244321}">
                <p14:modId xmlns:p14="http://schemas.microsoft.com/office/powerpoint/2010/main" val="1574511269"/>
              </p:ext>
            </p:extLst>
          </p:nvPr>
        </p:nvGraphicFramePr>
        <p:xfrm>
          <a:off x="838200" y="665825"/>
          <a:ext cx="10515600" cy="551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17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5798"/>
          </a:xfrm>
        </p:spPr>
        <p:txBody>
          <a:bodyPr>
            <a:normAutofit/>
          </a:bodyPr>
          <a:lstStyle/>
          <a:p>
            <a:r>
              <a:rPr lang="en-AU" sz="2800" dirty="0"/>
              <a:t>Busy People in 2019 – Observers with more than 20 reports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2020095"/>
              </p:ext>
            </p:extLst>
          </p:nvPr>
        </p:nvGraphicFramePr>
        <p:xfrm>
          <a:off x="838200" y="1230924"/>
          <a:ext cx="10515600" cy="496569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228420654"/>
                    </a:ext>
                  </a:extLst>
                </a:gridCol>
                <a:gridCol w="3505200">
                  <a:extLst>
                    <a:ext uri="{9D8B030D-6E8A-4147-A177-3AD203B41FA5}">
                      <a16:colId xmlns:a16="http://schemas.microsoft.com/office/drawing/2014/main" val="810329960"/>
                    </a:ext>
                  </a:extLst>
                </a:gridCol>
                <a:gridCol w="3505200">
                  <a:extLst>
                    <a:ext uri="{9D8B030D-6E8A-4147-A177-3AD203B41FA5}">
                      <a16:colId xmlns:a16="http://schemas.microsoft.com/office/drawing/2014/main" val="1290360282"/>
                    </a:ext>
                  </a:extLst>
                </a:gridCol>
              </a:tblGrid>
              <a:tr h="413808">
                <a:tc>
                  <a:txBody>
                    <a:bodyPr/>
                    <a:lstStyle/>
                    <a:p>
                      <a:r>
                        <a:rPr lang="en-AU" dirty="0"/>
                        <a:t>Observer</a:t>
                      </a:r>
                    </a:p>
                  </a:txBody>
                  <a:tcPr/>
                </a:tc>
                <a:tc>
                  <a:txBody>
                    <a:bodyPr/>
                    <a:lstStyle/>
                    <a:p>
                      <a:r>
                        <a:rPr lang="en-AU" dirty="0"/>
                        <a:t>Total Reports</a:t>
                      </a:r>
                    </a:p>
                  </a:txBody>
                  <a:tcPr/>
                </a:tc>
                <a:tc>
                  <a:txBody>
                    <a:bodyPr/>
                    <a:lstStyle/>
                    <a:p>
                      <a:r>
                        <a:rPr lang="en-AU" dirty="0"/>
                        <a:t>Total Positive Chords</a:t>
                      </a:r>
                    </a:p>
                  </a:txBody>
                  <a:tcPr/>
                </a:tc>
                <a:extLst>
                  <a:ext uri="{0D108BD9-81ED-4DB2-BD59-A6C34878D82A}">
                    <a16:rowId xmlns:a16="http://schemas.microsoft.com/office/drawing/2014/main" val="946864839"/>
                  </a:ext>
                </a:extLst>
              </a:tr>
              <a:tr h="413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Bill Hanna</a:t>
                      </a:r>
                    </a:p>
                  </a:txBody>
                  <a:tcPr/>
                </a:tc>
                <a:tc>
                  <a:txBody>
                    <a:bodyPr/>
                    <a:lstStyle/>
                    <a:p>
                      <a:r>
                        <a:rPr lang="en-AU" dirty="0"/>
                        <a:t>121</a:t>
                      </a:r>
                    </a:p>
                  </a:txBody>
                  <a:tcPr/>
                </a:tc>
                <a:tc>
                  <a:txBody>
                    <a:bodyPr/>
                    <a:lstStyle/>
                    <a:p>
                      <a:r>
                        <a:rPr lang="en-AU" dirty="0"/>
                        <a:t>19</a:t>
                      </a:r>
                    </a:p>
                  </a:txBody>
                  <a:tcPr/>
                </a:tc>
                <a:extLst>
                  <a:ext uri="{0D108BD9-81ED-4DB2-BD59-A6C34878D82A}">
                    <a16:rowId xmlns:a16="http://schemas.microsoft.com/office/drawing/2014/main" val="196839066"/>
                  </a:ext>
                </a:extLst>
              </a:tr>
              <a:tr h="413808">
                <a:tc>
                  <a:txBody>
                    <a:bodyPr/>
                    <a:lstStyle/>
                    <a:p>
                      <a:r>
                        <a:rPr lang="en-AU" dirty="0"/>
                        <a:t>Dave Herald</a:t>
                      </a:r>
                    </a:p>
                  </a:txBody>
                  <a:tcPr/>
                </a:tc>
                <a:tc>
                  <a:txBody>
                    <a:bodyPr/>
                    <a:lstStyle/>
                    <a:p>
                      <a:r>
                        <a:rPr lang="en-AU" dirty="0"/>
                        <a:t>88</a:t>
                      </a:r>
                    </a:p>
                  </a:txBody>
                  <a:tcPr/>
                </a:tc>
                <a:tc>
                  <a:txBody>
                    <a:bodyPr/>
                    <a:lstStyle/>
                    <a:p>
                      <a:r>
                        <a:rPr lang="en-AU" dirty="0"/>
                        <a:t>19</a:t>
                      </a:r>
                    </a:p>
                  </a:txBody>
                  <a:tcPr/>
                </a:tc>
                <a:extLst>
                  <a:ext uri="{0D108BD9-81ED-4DB2-BD59-A6C34878D82A}">
                    <a16:rowId xmlns:a16="http://schemas.microsoft.com/office/drawing/2014/main" val="918012283"/>
                  </a:ext>
                </a:extLst>
              </a:tr>
              <a:tr h="413808">
                <a:tc>
                  <a:txBody>
                    <a:bodyPr/>
                    <a:lstStyle/>
                    <a:p>
                      <a:r>
                        <a:rPr lang="en-AU" dirty="0"/>
                        <a:t>Brian Loader</a:t>
                      </a:r>
                    </a:p>
                  </a:txBody>
                  <a:tcPr/>
                </a:tc>
                <a:tc>
                  <a:txBody>
                    <a:bodyPr/>
                    <a:lstStyle/>
                    <a:p>
                      <a:r>
                        <a:rPr lang="en-AU" dirty="0"/>
                        <a:t>84</a:t>
                      </a:r>
                    </a:p>
                  </a:txBody>
                  <a:tcPr/>
                </a:tc>
                <a:tc>
                  <a:txBody>
                    <a:bodyPr/>
                    <a:lstStyle/>
                    <a:p>
                      <a:r>
                        <a:rPr lang="en-AU" dirty="0"/>
                        <a:t>20</a:t>
                      </a:r>
                    </a:p>
                  </a:txBody>
                  <a:tcPr/>
                </a:tc>
                <a:extLst>
                  <a:ext uri="{0D108BD9-81ED-4DB2-BD59-A6C34878D82A}">
                    <a16:rowId xmlns:a16="http://schemas.microsoft.com/office/drawing/2014/main" val="3852892517"/>
                  </a:ext>
                </a:extLst>
              </a:tr>
              <a:tr h="413808">
                <a:tc>
                  <a:txBody>
                    <a:bodyPr/>
                    <a:lstStyle/>
                    <a:p>
                      <a:r>
                        <a:rPr lang="en-AU" dirty="0"/>
                        <a:t>Martin Unwin</a:t>
                      </a:r>
                    </a:p>
                  </a:txBody>
                  <a:tcPr/>
                </a:tc>
                <a:tc>
                  <a:txBody>
                    <a:bodyPr/>
                    <a:lstStyle/>
                    <a:p>
                      <a:r>
                        <a:rPr lang="en-AU" dirty="0"/>
                        <a:t>79</a:t>
                      </a:r>
                    </a:p>
                  </a:txBody>
                  <a:tcPr/>
                </a:tc>
                <a:tc>
                  <a:txBody>
                    <a:bodyPr/>
                    <a:lstStyle/>
                    <a:p>
                      <a:r>
                        <a:rPr lang="en-AU" dirty="0"/>
                        <a:t>11</a:t>
                      </a:r>
                    </a:p>
                  </a:txBody>
                  <a:tcPr/>
                </a:tc>
                <a:extLst>
                  <a:ext uri="{0D108BD9-81ED-4DB2-BD59-A6C34878D82A}">
                    <a16:rowId xmlns:a16="http://schemas.microsoft.com/office/drawing/2014/main" val="1011321937"/>
                  </a:ext>
                </a:extLst>
              </a:tr>
              <a:tr h="413808">
                <a:tc>
                  <a:txBody>
                    <a:bodyPr/>
                    <a:lstStyle/>
                    <a:p>
                      <a:r>
                        <a:rPr lang="en-AU" dirty="0"/>
                        <a:t>Dave Gault</a:t>
                      </a:r>
                    </a:p>
                  </a:txBody>
                  <a:tcPr/>
                </a:tc>
                <a:tc>
                  <a:txBody>
                    <a:bodyPr/>
                    <a:lstStyle/>
                    <a:p>
                      <a:r>
                        <a:rPr lang="en-AU" dirty="0"/>
                        <a:t>66</a:t>
                      </a:r>
                    </a:p>
                  </a:txBody>
                  <a:tcPr/>
                </a:tc>
                <a:tc>
                  <a:txBody>
                    <a:bodyPr/>
                    <a:lstStyle/>
                    <a:p>
                      <a:r>
                        <a:rPr lang="en-AU" dirty="0"/>
                        <a:t>16</a:t>
                      </a:r>
                    </a:p>
                  </a:txBody>
                  <a:tcPr/>
                </a:tc>
                <a:extLst>
                  <a:ext uri="{0D108BD9-81ED-4DB2-BD59-A6C34878D82A}">
                    <a16:rowId xmlns:a16="http://schemas.microsoft.com/office/drawing/2014/main" val="1141758238"/>
                  </a:ext>
                </a:extLst>
              </a:tr>
              <a:tr h="413808">
                <a:tc>
                  <a:txBody>
                    <a:bodyPr/>
                    <a:lstStyle/>
                    <a:p>
                      <a:r>
                        <a:rPr lang="en-AU" dirty="0"/>
                        <a:t>John Newman</a:t>
                      </a:r>
                    </a:p>
                  </a:txBody>
                  <a:tcPr/>
                </a:tc>
                <a:tc>
                  <a:txBody>
                    <a:bodyPr/>
                    <a:lstStyle/>
                    <a:p>
                      <a:r>
                        <a:rPr lang="en-AU" dirty="0"/>
                        <a:t>60</a:t>
                      </a:r>
                    </a:p>
                  </a:txBody>
                  <a:tcPr/>
                </a:tc>
                <a:tc>
                  <a:txBody>
                    <a:bodyPr/>
                    <a:lstStyle/>
                    <a:p>
                      <a:r>
                        <a:rPr lang="en-AU" dirty="0"/>
                        <a:t>7</a:t>
                      </a:r>
                    </a:p>
                  </a:txBody>
                  <a:tcPr/>
                </a:tc>
                <a:extLst>
                  <a:ext uri="{0D108BD9-81ED-4DB2-BD59-A6C34878D82A}">
                    <a16:rowId xmlns:a16="http://schemas.microsoft.com/office/drawing/2014/main" val="1329449434"/>
                  </a:ext>
                </a:extLst>
              </a:tr>
              <a:tr h="413808">
                <a:tc>
                  <a:txBody>
                    <a:bodyPr/>
                    <a:lstStyle/>
                    <a:p>
                      <a:r>
                        <a:rPr lang="en-AU" dirty="0"/>
                        <a:t>John Broughton</a:t>
                      </a:r>
                    </a:p>
                  </a:txBody>
                  <a:tcPr/>
                </a:tc>
                <a:tc>
                  <a:txBody>
                    <a:bodyPr/>
                    <a:lstStyle/>
                    <a:p>
                      <a:r>
                        <a:rPr lang="en-AU" dirty="0"/>
                        <a:t>48</a:t>
                      </a:r>
                    </a:p>
                  </a:txBody>
                  <a:tcPr/>
                </a:tc>
                <a:tc>
                  <a:txBody>
                    <a:bodyPr/>
                    <a:lstStyle/>
                    <a:p>
                      <a:r>
                        <a:rPr lang="en-AU" dirty="0"/>
                        <a:t>30</a:t>
                      </a:r>
                    </a:p>
                  </a:txBody>
                  <a:tcPr/>
                </a:tc>
                <a:extLst>
                  <a:ext uri="{0D108BD9-81ED-4DB2-BD59-A6C34878D82A}">
                    <a16:rowId xmlns:a16="http://schemas.microsoft.com/office/drawing/2014/main" val="602095899"/>
                  </a:ext>
                </a:extLst>
              </a:tr>
              <a:tr h="413808">
                <a:tc>
                  <a:txBody>
                    <a:bodyPr/>
                    <a:lstStyle/>
                    <a:p>
                      <a:r>
                        <a:rPr lang="en-AU" dirty="0"/>
                        <a:t>Dean Hooper</a:t>
                      </a:r>
                    </a:p>
                  </a:txBody>
                  <a:tcPr/>
                </a:tc>
                <a:tc>
                  <a:txBody>
                    <a:bodyPr/>
                    <a:lstStyle/>
                    <a:p>
                      <a:r>
                        <a:rPr lang="en-AU" dirty="0"/>
                        <a:t>40</a:t>
                      </a:r>
                    </a:p>
                  </a:txBody>
                  <a:tcPr/>
                </a:tc>
                <a:tc>
                  <a:txBody>
                    <a:bodyPr/>
                    <a:lstStyle/>
                    <a:p>
                      <a:r>
                        <a:rPr lang="en-AU" dirty="0"/>
                        <a:t>13</a:t>
                      </a:r>
                    </a:p>
                  </a:txBody>
                  <a:tcPr/>
                </a:tc>
                <a:extLst>
                  <a:ext uri="{0D108BD9-81ED-4DB2-BD59-A6C34878D82A}">
                    <a16:rowId xmlns:a16="http://schemas.microsoft.com/office/drawing/2014/main" val="538843095"/>
                  </a:ext>
                </a:extLst>
              </a:tr>
              <a:tr h="413808">
                <a:tc>
                  <a:txBody>
                    <a:bodyPr/>
                    <a:lstStyle/>
                    <a:p>
                      <a:r>
                        <a:rPr lang="en-AU" dirty="0"/>
                        <a:t>Peter Nosworthy</a:t>
                      </a:r>
                    </a:p>
                  </a:txBody>
                  <a:tcPr/>
                </a:tc>
                <a:tc>
                  <a:txBody>
                    <a:bodyPr/>
                    <a:lstStyle/>
                    <a:p>
                      <a:r>
                        <a:rPr lang="en-AU" dirty="0"/>
                        <a:t>39</a:t>
                      </a:r>
                    </a:p>
                  </a:txBody>
                  <a:tcPr/>
                </a:tc>
                <a:tc>
                  <a:txBody>
                    <a:bodyPr/>
                    <a:lstStyle/>
                    <a:p>
                      <a:r>
                        <a:rPr lang="en-AU" dirty="0"/>
                        <a:t>13</a:t>
                      </a:r>
                    </a:p>
                  </a:txBody>
                  <a:tcPr/>
                </a:tc>
                <a:extLst>
                  <a:ext uri="{0D108BD9-81ED-4DB2-BD59-A6C34878D82A}">
                    <a16:rowId xmlns:a16="http://schemas.microsoft.com/office/drawing/2014/main" val="2816631668"/>
                  </a:ext>
                </a:extLst>
              </a:tr>
              <a:tr h="413808">
                <a:tc>
                  <a:txBody>
                    <a:bodyPr/>
                    <a:lstStyle/>
                    <a:p>
                      <a:r>
                        <a:rPr lang="en-AU" dirty="0"/>
                        <a:t>Steve Kerr</a:t>
                      </a:r>
                    </a:p>
                  </a:txBody>
                  <a:tcPr/>
                </a:tc>
                <a:tc>
                  <a:txBody>
                    <a:bodyPr/>
                    <a:lstStyle/>
                    <a:p>
                      <a:r>
                        <a:rPr lang="en-AU" dirty="0"/>
                        <a:t>35</a:t>
                      </a:r>
                    </a:p>
                  </a:txBody>
                  <a:tcPr/>
                </a:tc>
                <a:tc>
                  <a:txBody>
                    <a:bodyPr/>
                    <a:lstStyle/>
                    <a:p>
                      <a:r>
                        <a:rPr lang="en-AU" dirty="0"/>
                        <a:t>13</a:t>
                      </a:r>
                    </a:p>
                  </a:txBody>
                  <a:tcPr/>
                </a:tc>
                <a:extLst>
                  <a:ext uri="{0D108BD9-81ED-4DB2-BD59-A6C34878D82A}">
                    <a16:rowId xmlns:a16="http://schemas.microsoft.com/office/drawing/2014/main" val="1297675875"/>
                  </a:ext>
                </a:extLst>
              </a:tr>
              <a:tr h="413808">
                <a:tc>
                  <a:txBody>
                    <a:bodyPr/>
                    <a:lstStyle/>
                    <a:p>
                      <a:r>
                        <a:rPr lang="en-AU" dirty="0"/>
                        <a:t>Ash Pennell</a:t>
                      </a:r>
                    </a:p>
                  </a:txBody>
                  <a:tcPr/>
                </a:tc>
                <a:tc>
                  <a:txBody>
                    <a:bodyPr/>
                    <a:lstStyle/>
                    <a:p>
                      <a:r>
                        <a:rPr lang="en-AU" dirty="0"/>
                        <a:t>25</a:t>
                      </a:r>
                    </a:p>
                  </a:txBody>
                  <a:tcPr/>
                </a:tc>
                <a:tc>
                  <a:txBody>
                    <a:bodyPr/>
                    <a:lstStyle/>
                    <a:p>
                      <a:r>
                        <a:rPr lang="en-AU" dirty="0"/>
                        <a:t>3</a:t>
                      </a:r>
                    </a:p>
                  </a:txBody>
                  <a:tcPr/>
                </a:tc>
                <a:extLst>
                  <a:ext uri="{0D108BD9-81ED-4DB2-BD59-A6C34878D82A}">
                    <a16:rowId xmlns:a16="http://schemas.microsoft.com/office/drawing/2014/main" val="2347005838"/>
                  </a:ext>
                </a:extLst>
              </a:tr>
            </a:tbl>
          </a:graphicData>
        </a:graphic>
      </p:graphicFrame>
    </p:spTree>
    <p:extLst>
      <p:ext uri="{BB962C8B-B14F-4D97-AF65-F5344CB8AC3E}">
        <p14:creationId xmlns:p14="http://schemas.microsoft.com/office/powerpoint/2010/main" val="1095424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1274</Words>
  <Application>Microsoft Office PowerPoint</Application>
  <PresentationFormat>Widescreen</PresentationFormat>
  <Paragraphs>325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 Welcome to vTTSO14 The Fourteenth Trans-Tasman Symposium on Occultations</vt:lpstr>
      <vt:lpstr>This is an experiment</vt:lpstr>
      <vt:lpstr>Program for today</vt:lpstr>
      <vt:lpstr>Rules of the house</vt:lpstr>
      <vt:lpstr> 2019 Planetary Occultation Highlights</vt:lpstr>
      <vt:lpstr>Recent Years Totals</vt:lpstr>
      <vt:lpstr>PowerPoint Presentation</vt:lpstr>
      <vt:lpstr>PowerPoint Presentation</vt:lpstr>
      <vt:lpstr>Busy People in 2019 – Observers with more than 20 reports</vt:lpstr>
      <vt:lpstr>Lots of TNO’s </vt:lpstr>
      <vt:lpstr>18 June 2019 – (349) Dembowska occults HIP 53014</vt:lpstr>
      <vt:lpstr>4 October 2019 – (18) Melpomene occults UCAC4 356-158790</vt:lpstr>
      <vt:lpstr>23 October 2019 – (925) Alphonsina occults UCAC4 332-176006</vt:lpstr>
      <vt:lpstr>31 October 2019 – (678) Fredegundis occults HIP 9153</vt:lpstr>
      <vt:lpstr>Some double star discoveries …</vt:lpstr>
      <vt:lpstr>Reporting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Planetary Occultation Highlights</dc:title>
  <dc:creator>Steve Kerr</dc:creator>
  <cp:lastModifiedBy>Steve Kerr</cp:lastModifiedBy>
  <cp:revision>82</cp:revision>
  <dcterms:created xsi:type="dcterms:W3CDTF">2017-04-24T08:48:21Z</dcterms:created>
  <dcterms:modified xsi:type="dcterms:W3CDTF">2020-04-05T06:55:02Z</dcterms:modified>
</cp:coreProperties>
</file>