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11" r:id="rId4"/>
    <p:sldId id="270" r:id="rId5"/>
    <p:sldId id="315" r:id="rId6"/>
    <p:sldId id="316" r:id="rId7"/>
    <p:sldId id="273" r:id="rId8"/>
    <p:sldId id="317" r:id="rId9"/>
    <p:sldId id="308" r:id="rId10"/>
    <p:sldId id="319" r:id="rId11"/>
    <p:sldId id="320" r:id="rId12"/>
    <p:sldId id="321" r:id="rId13"/>
    <p:sldId id="322" r:id="rId14"/>
    <p:sldId id="325" r:id="rId15"/>
    <p:sldId id="326" r:id="rId16"/>
    <p:sldId id="327" r:id="rId17"/>
    <p:sldId id="271" r:id="rId18"/>
    <p:sldId id="304" r:id="rId19"/>
    <p:sldId id="306" r:id="rId20"/>
    <p:sldId id="30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70A0D5"/>
    <a:srgbClr val="0066FF"/>
    <a:srgbClr val="DE423E"/>
    <a:srgbClr val="3399FF"/>
    <a:srgbClr val="FF0000"/>
    <a:srgbClr val="C6B2DC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8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CBD3-B1C7-4735-B47B-BC16B902BDD1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920880" cy="2448272"/>
          </a:xfrm>
        </p:spPr>
        <p:txBody>
          <a:bodyPr>
            <a:noAutofit/>
          </a:bodyPr>
          <a:lstStyle/>
          <a:p>
            <a:r>
              <a:rPr lang="en-AU" sz="8800" dirty="0" smtClean="0">
                <a:solidFill>
                  <a:srgbClr val="FFFF00"/>
                </a:solidFill>
              </a:rPr>
              <a:t>Astrometry from Asteroidal Occultations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3012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66FF33"/>
                </a:solidFill>
              </a:rPr>
              <a:t>Dave Herald</a:t>
            </a:r>
            <a:endParaRPr lang="en-US" sz="40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Occultation Limitations  #2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872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Single chord observation. Which side is the asteroid on? Predictions have too much uncertainty to assist with that decision. Across path uncertainty about ±80% asteroid radius. Along-path uncertainty generally </a:t>
            </a:r>
            <a:r>
              <a:rPr lang="en-US" i="1" dirty="0" smtClean="0">
                <a:solidFill>
                  <a:srgbClr val="FFC000"/>
                </a:solidFill>
              </a:rPr>
              <a:t>much</a:t>
            </a:r>
            <a:r>
              <a:rPr lang="en-US" dirty="0" smtClean="0">
                <a:solidFill>
                  <a:srgbClr val="FFC000"/>
                </a:solidFill>
              </a:rPr>
              <a:t> smaller.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27556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3573016"/>
            <a:ext cx="27478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Occultation Limitations  #3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6127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Which is the correct shape model to identify the center of mass?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5373216"/>
            <a:ext cx="3888432" cy="171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Bottom chord looks to have ‘problems’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reasonable.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2564904"/>
            <a:ext cx="7831632" cy="2488712"/>
            <a:chOff x="656184" y="1771517"/>
            <a:chExt cx="7831632" cy="248871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184" y="1772816"/>
              <a:ext cx="2632495" cy="2471191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8230" y="1771517"/>
              <a:ext cx="2685101" cy="2488712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2909" y="1771517"/>
              <a:ext cx="2414907" cy="2488712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427984" y="5373216"/>
            <a:ext cx="3888432" cy="219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better.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– clearly 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Technical issues  #1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Timing uncertainty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Uncertainty in the event time arising from the uncertainties from each reported D and R time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Can compute an RMS value for the overall time uncertainty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Some observations don’t have reported uncertainties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Some observations have unrealistically small uncertainties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smallest uncertainties are generally associated with single-chord observations….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average for the entire dataset is 1.5 </a:t>
            </a:r>
            <a:r>
              <a:rPr lang="en-US" dirty="0" err="1" smtClean="0">
                <a:solidFill>
                  <a:srgbClr val="FFC000"/>
                </a:solidFill>
              </a:rPr>
              <a:t>secs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Technical issues  #2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Star position uncertainties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At current dates, the uncertainty in a Gaia DR2 position is generally in the range 0.2 to 1.5mas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For events in the 1980’s, it is about 5mas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For stars brighter than </a:t>
            </a:r>
            <a:r>
              <a:rPr lang="en-US" dirty="0" err="1" smtClean="0">
                <a:solidFill>
                  <a:srgbClr val="FFC000"/>
                </a:solidFill>
              </a:rPr>
              <a:t>mag</a:t>
            </a:r>
            <a:r>
              <a:rPr lang="en-US" dirty="0" smtClean="0">
                <a:solidFill>
                  <a:srgbClr val="FFC000"/>
                </a:solidFill>
              </a:rPr>
              <a:t> 12.5, Gaia DR2 has an error arising from the different detectors used for bright stars. The correction is &lt;1mas for current dates, but can be many </a:t>
            </a:r>
            <a:r>
              <a:rPr lang="en-US" dirty="0" err="1" smtClean="0">
                <a:solidFill>
                  <a:srgbClr val="FFC000"/>
                </a:solidFill>
              </a:rPr>
              <a:t>mas</a:t>
            </a:r>
            <a:r>
              <a:rPr lang="en-US" dirty="0" smtClean="0">
                <a:solidFill>
                  <a:srgbClr val="FFC000"/>
                </a:solidFill>
              </a:rPr>
              <a:t> in the 80’s &amp; 90’s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4991844" cy="340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444208" y="3645024"/>
            <a:ext cx="0" cy="25202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44208" y="4365104"/>
            <a:ext cx="144016" cy="1800200"/>
          </a:xfrm>
          <a:prstGeom prst="straightConnector1">
            <a:avLst/>
          </a:prstGeom>
          <a:ln w="28575">
            <a:solidFill>
              <a:srgbClr val="66FF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44208" y="3717032"/>
            <a:ext cx="1080120" cy="2448272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1960" y="1988840"/>
            <a:ext cx="4176464" cy="1015663"/>
          </a:xfrm>
          <a:prstGeom prst="rect">
            <a:avLst/>
          </a:prstGeom>
          <a:solidFill>
            <a:srgbClr val="70A0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Apparent direction to Star &amp; Asteroid</a:t>
            </a:r>
          </a:p>
          <a:p>
            <a:r>
              <a:rPr lang="en-US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66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Actual direction to Asteroid</a:t>
            </a:r>
          </a:p>
          <a:p>
            <a:r>
              <a:rPr lang="en-US" sz="2000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Actual direction to Star</a:t>
            </a:r>
            <a:endParaRPr lang="en-AU" sz="2000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2571">
            <a:off x="6088893" y="6193417"/>
            <a:ext cx="524830" cy="456059"/>
          </a:xfrm>
          <a:prstGeom prst="rect">
            <a:avLst/>
          </a:prstGeom>
          <a:solidFill>
            <a:srgbClr val="70A0D5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86000" y="260648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Technical issue #3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Relativity 101</a:t>
            </a:r>
            <a:endParaRPr lang="en-AU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3240360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 light path is bent as it passes through the solar gravitational </a:t>
            </a:r>
            <a:r>
              <a:rPr lang="en-US" dirty="0" smtClean="0">
                <a:solidFill>
                  <a:srgbClr val="FFC000"/>
                </a:solidFill>
              </a:rPr>
              <a:t>field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amount of bending depends on the path length through the gravitational </a:t>
            </a:r>
            <a:r>
              <a:rPr lang="en-US" dirty="0" smtClean="0">
                <a:solidFill>
                  <a:srgbClr val="FFC000"/>
                </a:solidFill>
              </a:rPr>
              <a:t>field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light bending for an asteroid that appears ‘on top of’ a star is ALWAYS less than the light bending for the star</a:t>
            </a:r>
          </a:p>
          <a:p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Relativity 101  #2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 an asteroid at 3 AU from the Earth the following table indicates the differential deflection at different solar elongations</a:t>
            </a:r>
            <a:endParaRPr lang="en-AU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584" y="2492896"/>
          <a:ext cx="331236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Elongation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Deflection of the asteroid relative to the star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1°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156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15°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45°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3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90°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1.1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135°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0.4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165°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0.1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242088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99"/>
                </a:solidFill>
              </a:rPr>
              <a:t>At the precision obtainable in asteroidal occultations, deflection by the Sun is relevant for most solar elongations, not just events close to the Sun</a:t>
            </a:r>
          </a:p>
          <a:p>
            <a:endParaRPr lang="en-US" sz="2400" dirty="0" smtClean="0">
              <a:solidFill>
                <a:srgbClr val="66FF99"/>
              </a:solidFill>
            </a:endParaRPr>
          </a:p>
          <a:p>
            <a:r>
              <a:rPr lang="en-US" sz="2400" dirty="0" smtClean="0">
                <a:solidFill>
                  <a:srgbClr val="C6B2DC"/>
                </a:solidFill>
              </a:rPr>
              <a:t>That is, your observations as ‘amateurs’ directly involve the effects of relativity</a:t>
            </a:r>
            <a:endParaRPr lang="en-AU" sz="2400" dirty="0">
              <a:solidFill>
                <a:srgbClr val="C6B2D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the 2019 July 29 occultation by (3200) Phaethon, the differential deflection was about the same as the path width.</a:t>
            </a:r>
            <a:r>
              <a:rPr lang="en-US" sz="2400" dirty="0" smtClean="0">
                <a:solidFill>
                  <a:srgbClr val="66FF99"/>
                </a:solidFill>
              </a:rPr>
              <a:t> </a:t>
            </a:r>
            <a:endParaRPr lang="en-AU" sz="2400" dirty="0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Relativity 101  #3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 an asteroid at 45 deg solar elongation, the following table indicates the differential deflection at different distances to the asteroid</a:t>
            </a:r>
            <a:endParaRPr lang="en-AU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924944"/>
          <a:ext cx="331236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Asteroid distance</a:t>
                      </a:r>
                    </a:p>
                    <a:p>
                      <a:r>
                        <a:rPr lang="en-US" dirty="0" smtClean="0"/>
                        <a:t>(AU)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Deflection of the asteroid relative to the star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 8.8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7.1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4.4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3.1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1.9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1.0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0.5 </a:t>
                      </a:r>
                      <a:r>
                        <a:rPr lang="en-US" dirty="0" err="1" smtClean="0"/>
                        <a:t>mas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299695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99"/>
                </a:solidFill>
              </a:rPr>
              <a:t>The difference in deflection of the asteroid relative to the star is still significant at </a:t>
            </a:r>
            <a:r>
              <a:rPr lang="en-US" sz="2400" smtClean="0">
                <a:solidFill>
                  <a:srgbClr val="66FF99"/>
                </a:solidFill>
              </a:rPr>
              <a:t>distances well beyond </a:t>
            </a:r>
            <a:r>
              <a:rPr lang="en-US" sz="2400" dirty="0" smtClean="0">
                <a:solidFill>
                  <a:srgbClr val="66FF99"/>
                </a:solidFill>
              </a:rPr>
              <a:t>Uranus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Reporting astrometry from occultations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384376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>
                <a:solidFill>
                  <a:srgbClr val="FFC000"/>
                </a:solidFill>
              </a:rPr>
              <a:t>When a shape model is available, differences between the centre of figure and centre of mass become apparent</a:t>
            </a:r>
            <a:br>
              <a:rPr lang="en-AU" sz="2800" dirty="0" smtClean="0">
                <a:solidFill>
                  <a:srgbClr val="FFC000"/>
                </a:solidFill>
              </a:rPr>
            </a:br>
            <a:endParaRPr lang="en-AU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Whenever possible, we will be reporting astrometry derived from Occultations to the Minor Planet Center based on Center of Mass. However the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IAU standard </a:t>
            </a:r>
            <a:r>
              <a:rPr lang="en-US" sz="2800" dirty="0" smtClean="0">
                <a:solidFill>
                  <a:srgbClr val="66FF99"/>
                </a:solidFill>
              </a:rPr>
              <a:t>ADES</a:t>
            </a:r>
            <a:r>
              <a:rPr lang="en-US" sz="2800" dirty="0" smtClean="0">
                <a:solidFill>
                  <a:srgbClr val="FFC000"/>
                </a:solidFill>
              </a:rPr>
              <a:t> needs to be updated to allow this to happen. </a:t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Extract of an </a:t>
            </a:r>
            <a:r>
              <a:rPr lang="en-US" sz="2800" dirty="0" err="1" smtClean="0">
                <a:solidFill>
                  <a:srgbClr val="FFC000"/>
                </a:solidFill>
              </a:rPr>
              <a:t>astrometric</a:t>
            </a:r>
            <a:r>
              <a:rPr lang="en-US" sz="2800" dirty="0" smtClean="0">
                <a:solidFill>
                  <a:srgbClr val="FFC000"/>
                </a:solidFill>
              </a:rPr>
              <a:t> report in ADES format….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permID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provID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mode|stn|obsTime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  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raStar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decStar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deltaRA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deltaDec|rmsRA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rmsDec|astCat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|com|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6|              |OCC |244|2019-01-01T15:23:23.85Z| 94.57830780|  5.98653780|  3.7771| -5.0411|0.0084|0.0158|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6|              |OCC |244|2019-01-14T03:50:36.88Z| 91.68994530|  7.90771260|  0.4213|  3.8808|0.0003|0.0003|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6|              |OCC |244|2019-02-04T11:59:15.35Z| 89.13044205| 11.53498680| -0.0918|  2.2475|0.0907|0.0907|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12|              |OCC |244|2019-01-17T22:00:52.75Z| 51.00970935| 15.25879300|  2.1970|  2.3123|0.0426|0.0426|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15|              |OCC |244|2019-04-27T17:18:33.15Z|318.28846875|-15.95389700| -1.9653| -1.2354|0.0018|0.0025|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16|              |OCC |244|2019-02-08T13:12:17.29Z|288.16164090|-20.41309960| -1.7603|  1.5196|0.0035|0.0285|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18|              |OCC |244|2019-06-26T06:13:20.06Z|280.95155790| -8.63512850| -2.0251|  4.6716|0.0102|0.0413|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23|              |OCC |244|2019-01-11T22:53:27.29Z| 28.93467885|  9.17252450|  3.1163|  2.6017|0.0369|0.0369|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25|              |OCC |244|2019-01-17T18:17:19.50Z| 93.66505440| -5.60617100|  3.3456|  2.4467|0.0190|0.0722|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39|              |OCC |244|2019-03-07T17:40:55.49Z|301.17339015|-13.46387930| -2.1839| -1.4195|0.0033|0.0153|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50|              |OCC |244|2019-04-01T22:36:33.20Z|172.62366960|  3.49482950|  0.4524|  2.6472|0.0010|0.0008|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50|              |OCC |244|2019-06-25T12:47:19.38Z|172.91053110|  3.87288430|  1.9023|  1.4413|0.0000|0.0000|    GDR2|0  |</a:t>
            </a:r>
          </a:p>
          <a:p>
            <a:endParaRPr lang="en-AU" sz="11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Occultations to support space missions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 all know about (486958)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Arrokoth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(was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Ultima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Thule) &amp; New Horizons….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Japan will be launching DESTINY+ in 2022 to explore (3200) Phaethon – the Apollo asteroid responsible for the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Geminid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meteor stream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JAXA keen to get precise position of the asteroid, and measure of its size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 satellite measures: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en-US" dirty="0" err="1" smtClean="0">
                <a:solidFill>
                  <a:srgbClr val="66FF99"/>
                </a:solidFill>
              </a:rPr>
              <a:t>AcuA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4.8 km     </a:t>
            </a:r>
            <a:r>
              <a:rPr lang="en-US" dirty="0" smtClean="0">
                <a:solidFill>
                  <a:srgbClr val="66FF99"/>
                </a:solidFill>
              </a:rPr>
              <a:t>IRAS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5.1 km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(3200) Phaethon outcomes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Successfully observed in the US on 29 July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 tested the accuracy of prediction software of all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Gravitational deflection (caused by the Sun) of the asteroid relative to the star was similar to the 5km width of the occultation path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 provided a unique opportunity to compare and improve prediction software</a:t>
            </a:r>
          </a:p>
          <a:p>
            <a:r>
              <a:rPr lang="en-A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Unfortunately a subsequent event on Aug 21 in Japan was clouded out</a:t>
            </a: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CCD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Occultations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3960440" cy="15841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Reference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stars in blue. Target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Asteroid (2011 SY24) </a:t>
            </a:r>
            <a:r>
              <a:rPr lang="en-US" dirty="0" smtClean="0">
                <a:solidFill>
                  <a:srgbClr val="FFFF00"/>
                </a:solidFill>
              </a:rPr>
              <a:t>in red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{one of my discoveries}  </a:t>
            </a:r>
          </a:p>
          <a:p>
            <a:pPr>
              <a:buNone/>
            </a:pPr>
            <a:r>
              <a:rPr lang="en-US" dirty="0" smtClean="0">
                <a:solidFill>
                  <a:srgbClr val="66FF99"/>
                </a:solidFill>
              </a:rPr>
              <a:t>Asteroid </a:t>
            </a:r>
            <a:r>
              <a:rPr lang="en-US" u="sng" dirty="0" smtClean="0">
                <a:solidFill>
                  <a:srgbClr val="66FF99"/>
                </a:solidFill>
              </a:rPr>
              <a:t>unresolved</a:t>
            </a:r>
            <a:endParaRPr lang="en-AU" u="sng" dirty="0">
              <a:solidFill>
                <a:srgbClr val="66FF99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30800"/>
            <a:ext cx="3816424" cy="356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1340768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Position determined by a single star, with </a:t>
            </a:r>
            <a:r>
              <a:rPr lang="en-US" sz="2200" dirty="0" smtClean="0">
                <a:solidFill>
                  <a:srgbClr val="FFFF00"/>
                </a:solidFill>
              </a:rPr>
              <a:t>(hopefully</a:t>
            </a:r>
            <a:r>
              <a:rPr lang="en-US" sz="2200" dirty="0" smtClean="0">
                <a:solidFill>
                  <a:srgbClr val="FFFF00"/>
                </a:solidFill>
              </a:rPr>
              <a:t>) multiple chords accurately locating the center of the asteroid relative to that star.</a:t>
            </a:r>
          </a:p>
          <a:p>
            <a:r>
              <a:rPr lang="en-US" sz="2200" dirty="0" smtClean="0">
                <a:solidFill>
                  <a:srgbClr val="66FF99"/>
                </a:solidFill>
              </a:rPr>
              <a:t>Asteroid </a:t>
            </a:r>
            <a:r>
              <a:rPr lang="en-US" sz="2200" u="sng" dirty="0" smtClean="0">
                <a:solidFill>
                  <a:srgbClr val="66FF99"/>
                </a:solidFill>
              </a:rPr>
              <a:t>highly resolved</a:t>
            </a:r>
            <a:endParaRPr lang="en-AU" sz="2200" u="sng" dirty="0">
              <a:solidFill>
                <a:srgbClr val="66FF99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2960365" cy="29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Phaethon - preliminary results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620" y="5229200"/>
            <a:ext cx="2664296" cy="39894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Ellipse 5.7 x 4.7 km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9572" y="1373867"/>
            <a:ext cx="7704856" cy="3602255"/>
            <a:chOff x="971600" y="1373867"/>
            <a:chExt cx="7704856" cy="3602255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73867"/>
              <a:ext cx="3585716" cy="360225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39" y="1373867"/>
              <a:ext cx="3744417" cy="3580002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148064" y="522920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Fit to a shape model</a:t>
            </a: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=&gt; Diameter = 5.2 km</a:t>
            </a:r>
            <a:endParaRPr lang="en-A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6612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66FF99"/>
                </a:solidFill>
                <a:sym typeface="Symbol"/>
              </a:rPr>
              <a:t> </a:t>
            </a:r>
            <a:r>
              <a:rPr lang="en-AU" sz="2400" dirty="0" smtClean="0">
                <a:solidFill>
                  <a:srgbClr val="66FF99"/>
                </a:solidFill>
              </a:rPr>
              <a:t>Diameter is larger than </a:t>
            </a:r>
            <a:r>
              <a:rPr lang="en-AU" sz="2400" dirty="0" err="1" smtClean="0">
                <a:solidFill>
                  <a:srgbClr val="66FF99"/>
                </a:solidFill>
              </a:rPr>
              <a:t>AcuA</a:t>
            </a:r>
            <a:r>
              <a:rPr lang="en-AU" sz="2400" dirty="0" smtClean="0">
                <a:solidFill>
                  <a:srgbClr val="66FF99"/>
                </a:solidFill>
              </a:rPr>
              <a:t> and IRAS by ~ 5%</a:t>
            </a:r>
            <a:endParaRPr lang="en-US" sz="2400" dirty="0">
              <a:solidFill>
                <a:srgbClr val="66FF99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85565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Questions?</a:t>
            </a:r>
            <a:endParaRPr lang="en-US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483768" y="1246312"/>
          <a:ext cx="3848100" cy="5478463"/>
        </p:xfrm>
        <a:graphic>
          <a:graphicData uri="http://schemas.openxmlformats.org/presentationml/2006/ole">
            <p:oleObj spid="_x0000_s3074" name="Clip" r:id="rId3" imgW="3848040" imgH="5478120" progId="">
              <p:embed/>
            </p:oleObj>
          </a:graphicData>
        </a:graphic>
      </p:graphicFrame>
      <p:pic>
        <p:nvPicPr>
          <p:cNvPr id="5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638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of this presentation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err="1" smtClean="0">
                <a:solidFill>
                  <a:srgbClr val="FFC000"/>
                </a:solidFill>
              </a:rPr>
              <a:t>astrometric</a:t>
            </a:r>
            <a:r>
              <a:rPr lang="en-US" dirty="0" smtClean="0">
                <a:solidFill>
                  <a:srgbClr val="FFC000"/>
                </a:solidFill>
              </a:rPr>
              <a:t> accuracy we can potentially achieve with asteroidal occultations is far greater than almost any other form of optical astrometry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 result is that there is a range of issues that are too small to be relevant for ‘normal’ astrometry, but become important for asteroidal occultation astrometry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 this presentation I will go through the range of issues that have to be dealt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High precision astrometry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Occultation astrometry is reported as an offset from the occulted star.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99.7% of occulted stars have </a:t>
            </a:r>
            <a:r>
              <a:rPr lang="en-AU" dirty="0">
                <a:solidFill>
                  <a:srgbClr val="FFC000"/>
                </a:solidFill>
              </a:rPr>
              <a:t>G</a:t>
            </a:r>
            <a:r>
              <a:rPr lang="en-AU" dirty="0" smtClean="0">
                <a:solidFill>
                  <a:srgbClr val="FFC000"/>
                </a:solidFill>
              </a:rPr>
              <a:t>aia DR2 positions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For a well-observed occultation, the </a:t>
            </a:r>
            <a:r>
              <a:rPr lang="en-AU" dirty="0" err="1" smtClean="0">
                <a:solidFill>
                  <a:srgbClr val="FFC000"/>
                </a:solidFill>
              </a:rPr>
              <a:t>astrometric</a:t>
            </a:r>
            <a:r>
              <a:rPr lang="en-AU" dirty="0" smtClean="0">
                <a:solidFill>
                  <a:srgbClr val="FFC000"/>
                </a:solidFill>
              </a:rPr>
              <a:t> uncertainty can be as low as 0.0001” – that is, </a:t>
            </a:r>
            <a:r>
              <a:rPr lang="en-AU" dirty="0" smtClean="0">
                <a:solidFill>
                  <a:srgbClr val="FFFF00"/>
                </a:solidFill>
              </a:rPr>
              <a:t>100 µ-</a:t>
            </a:r>
            <a:r>
              <a:rPr lang="en-AU" dirty="0" err="1" smtClean="0">
                <a:solidFill>
                  <a:srgbClr val="FFFF00"/>
                </a:solidFill>
              </a:rPr>
              <a:t>arcsec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endParaRPr lang="en-AU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background  #1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Prior to </a:t>
            </a:r>
            <a:r>
              <a:rPr lang="en-US" sz="2800" dirty="0" err="1" smtClean="0">
                <a:solidFill>
                  <a:srgbClr val="FFC000"/>
                </a:solidFill>
              </a:rPr>
              <a:t>Hipparcos</a:t>
            </a:r>
            <a:r>
              <a:rPr lang="en-US" sz="2800" dirty="0" smtClean="0">
                <a:solidFill>
                  <a:srgbClr val="FFC000"/>
                </a:solidFill>
              </a:rPr>
              <a:t>, all star catalogs had limited precision. [basic cause - you can never measure the relative positions of stars on opposite sides of the sky – such as the distance between </a:t>
            </a:r>
            <a:r>
              <a:rPr lang="en-US" sz="2800" dirty="0" smtClean="0">
                <a:solidFill>
                  <a:srgbClr val="66FF99"/>
                </a:solidFill>
              </a:rPr>
              <a:t>Polaris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dirty="0" smtClean="0">
                <a:solidFill>
                  <a:srgbClr val="66FF99"/>
                </a:solidFill>
              </a:rPr>
              <a:t>σ </a:t>
            </a:r>
            <a:r>
              <a:rPr lang="en-US" sz="2800" dirty="0" err="1" smtClean="0">
                <a:solidFill>
                  <a:srgbClr val="66FF99"/>
                </a:solidFill>
              </a:rPr>
              <a:t>Octans</a:t>
            </a:r>
            <a:r>
              <a:rPr lang="en-US" sz="2800" dirty="0" smtClean="0">
                <a:solidFill>
                  <a:srgbClr val="FFC000"/>
                </a:solidFill>
              </a:rPr>
              <a:t>]</a:t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Typical uncertainties </a:t>
            </a:r>
            <a:r>
              <a:rPr lang="en-US" sz="2800" dirty="0" smtClean="0">
                <a:solidFill>
                  <a:srgbClr val="66FF99"/>
                </a:solidFill>
              </a:rPr>
              <a:t>0.3”</a:t>
            </a:r>
            <a:r>
              <a:rPr lang="en-US" sz="2800" dirty="0" smtClean="0">
                <a:solidFill>
                  <a:srgbClr val="FFC000"/>
                </a:solidFill>
              </a:rPr>
              <a:t> to</a:t>
            </a:r>
            <a:r>
              <a:rPr lang="en-US" sz="2800" dirty="0" smtClean="0">
                <a:solidFill>
                  <a:srgbClr val="66FF99"/>
                </a:solidFill>
              </a:rPr>
              <a:t> 0.5”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All astrometry of asteroids before UCAC2 was based on old star catalogues, with no simple transformation to </a:t>
            </a:r>
            <a:r>
              <a:rPr lang="en-US" sz="2800" dirty="0" err="1" smtClean="0">
                <a:solidFill>
                  <a:srgbClr val="FFC000"/>
                </a:solidFill>
              </a:rPr>
              <a:t>Hipparcos</a:t>
            </a:r>
            <a:r>
              <a:rPr lang="en-US" sz="2800" dirty="0" smtClean="0">
                <a:solidFill>
                  <a:srgbClr val="FFC000"/>
                </a:solidFill>
              </a:rPr>
              <a:t> or Gaia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Problems with old positions continue to adversely affect orbit solutions –and hence current predictions</a:t>
            </a:r>
            <a:endParaRPr lang="en-A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background  #2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688632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Hipparcos</a:t>
            </a:r>
            <a:r>
              <a:rPr lang="en-US" sz="2800" dirty="0" smtClean="0">
                <a:solidFill>
                  <a:srgbClr val="FFC000"/>
                </a:solidFill>
              </a:rPr>
              <a:t> provided the reference frame for UCAC catalogues – with much improved accuracy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Gaia essentially removed star accuracy as an issue for typical modern CCD astrometry of asteroids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Nevertheless, most astrometry reported to the Minor Planet Center </a:t>
            </a:r>
            <a:r>
              <a:rPr lang="en-AU" sz="2800" dirty="0" smtClean="0">
                <a:solidFill>
                  <a:srgbClr val="FFC000"/>
                </a:solidFill>
              </a:rPr>
              <a:t>has an uncertainty of around </a:t>
            </a:r>
            <a:r>
              <a:rPr lang="en-AU" sz="2800" dirty="0" smtClean="0">
                <a:solidFill>
                  <a:srgbClr val="FFFF00"/>
                </a:solidFill>
              </a:rPr>
              <a:t>200 </a:t>
            </a:r>
            <a:r>
              <a:rPr lang="en-AU" sz="2800" dirty="0" err="1" smtClean="0">
                <a:solidFill>
                  <a:srgbClr val="FFFF00"/>
                </a:solidFill>
              </a:rPr>
              <a:t>mas</a:t>
            </a:r>
            <a:r>
              <a:rPr lang="en-AU" sz="2800" dirty="0" smtClean="0">
                <a:solidFill>
                  <a:srgbClr val="FFC000"/>
                </a:solidFill>
              </a:rPr>
              <a:t> or more.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We need accuracy at around the </a:t>
            </a:r>
            <a:r>
              <a:rPr lang="en-US" sz="2800" dirty="0" smtClean="0">
                <a:solidFill>
                  <a:srgbClr val="FFFF00"/>
                </a:solidFill>
              </a:rPr>
              <a:t>10mas</a:t>
            </a:r>
            <a:r>
              <a:rPr lang="en-US" sz="2800" dirty="0" smtClean="0">
                <a:solidFill>
                  <a:srgbClr val="FFC000"/>
                </a:solidFill>
              </a:rPr>
              <a:t> level (or smaller) for reliable path predictions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This disjoint is why current path predictions are usually inaccurate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Most amateurs are used to thinking in units of  </a:t>
            </a:r>
            <a:r>
              <a:rPr lang="en-US" sz="2800" dirty="0" smtClean="0">
                <a:solidFill>
                  <a:srgbClr val="66FF99"/>
                </a:solidFill>
              </a:rPr>
              <a:t>1 </a:t>
            </a:r>
            <a:r>
              <a:rPr lang="en-US" sz="2800" dirty="0" err="1" smtClean="0">
                <a:solidFill>
                  <a:srgbClr val="66FF99"/>
                </a:solidFill>
              </a:rPr>
              <a:t>arcsec</a:t>
            </a:r>
            <a:r>
              <a:rPr lang="en-US" sz="2800" dirty="0" smtClean="0">
                <a:solidFill>
                  <a:srgbClr val="FFC000"/>
                </a:solidFill>
              </a:rPr>
              <a:t> We need to be thinking in units of </a:t>
            </a:r>
            <a:r>
              <a:rPr lang="en-US" sz="2800" dirty="0" smtClean="0">
                <a:solidFill>
                  <a:srgbClr val="66FF99"/>
                </a:solidFill>
              </a:rPr>
              <a:t>1 </a:t>
            </a:r>
            <a:r>
              <a:rPr lang="en-US" sz="2800" dirty="0" err="1" smtClean="0">
                <a:solidFill>
                  <a:srgbClr val="66FF99"/>
                </a:solidFill>
              </a:rPr>
              <a:t>mas</a:t>
            </a:r>
            <a:r>
              <a:rPr lang="en-US" sz="2800" dirty="0" smtClean="0">
                <a:solidFill>
                  <a:srgbClr val="FFC000"/>
                </a:solidFill>
              </a:rPr>
              <a:t> or less</a:t>
            </a:r>
            <a:endParaRPr lang="en-A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CCD Astrometry Limitations  #1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Phase effects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016224"/>
          </a:xfrm>
        </p:spPr>
        <p:txBody>
          <a:bodyPr>
            <a:noAutofit/>
          </a:bodyPr>
          <a:lstStyle/>
          <a:p>
            <a:r>
              <a:rPr lang="en-AU" sz="2100" dirty="0" smtClean="0">
                <a:solidFill>
                  <a:srgbClr val="FFC000"/>
                </a:solidFill>
              </a:rPr>
              <a:t>Orbital motion is dictated by the location of the </a:t>
            </a:r>
            <a:r>
              <a:rPr lang="en-AU" sz="2100" dirty="0" smtClean="0">
                <a:solidFill>
                  <a:srgbClr val="66FF99"/>
                </a:solidFill>
              </a:rPr>
              <a:t>centre of mass</a:t>
            </a:r>
          </a:p>
          <a:p>
            <a:r>
              <a:rPr lang="en-US" sz="2100" dirty="0" smtClean="0">
                <a:solidFill>
                  <a:srgbClr val="FFC000"/>
                </a:solidFill>
              </a:rPr>
              <a:t>Traditional CCD astrometry measures the </a:t>
            </a:r>
            <a:r>
              <a:rPr lang="en-US" sz="2100" dirty="0" smtClean="0">
                <a:solidFill>
                  <a:srgbClr val="66FF99"/>
                </a:solidFill>
              </a:rPr>
              <a:t>centre of light</a:t>
            </a:r>
            <a:r>
              <a:rPr lang="en-US" sz="2100" dirty="0" smtClean="0">
                <a:solidFill>
                  <a:srgbClr val="FFC000"/>
                </a:solidFill>
              </a:rPr>
              <a:t> of an asteroid</a:t>
            </a:r>
          </a:p>
          <a:p>
            <a:r>
              <a:rPr lang="en-US" sz="2100" dirty="0" smtClean="0">
                <a:solidFill>
                  <a:srgbClr val="FFC000"/>
                </a:solidFill>
              </a:rPr>
              <a:t>Solar illumination affects the location of the center of light – both from the varying reflectance across the illuminated portion of the asteroid, and the asteroid’s (generally) gibbous appearance</a:t>
            </a:r>
            <a:endParaRPr lang="en-US" sz="21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90" y="4049809"/>
            <a:ext cx="2592288" cy="23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0689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33"/>
                </a:solidFill>
              </a:rPr>
              <a:t>Solar illuminated, </a:t>
            </a:r>
          </a:p>
          <a:p>
            <a:pPr algn="ctr"/>
            <a:r>
              <a:rPr lang="en-US" sz="2400" dirty="0" smtClean="0">
                <a:solidFill>
                  <a:srgbClr val="66FF33"/>
                </a:solidFill>
              </a:rPr>
              <a:t>phase affected</a:t>
            </a:r>
            <a:endParaRPr lang="en-AU" sz="2400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284984"/>
            <a:ext cx="194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</a:rPr>
              <a:t>True profile</a:t>
            </a:r>
            <a:endParaRPr lang="en-AU" sz="2800" dirty="0">
              <a:solidFill>
                <a:srgbClr val="66FF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400506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66FF33"/>
                </a:solidFill>
              </a:rPr>
              <a:t>Black marker is centre of mass (assuming uniform density). The centre of solar illumination is clearly displaced to the right located to the right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328203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66FF33"/>
                </a:solidFill>
                <a:sym typeface="Symbol"/>
              </a:rPr>
              <a:t></a:t>
            </a:r>
            <a:endParaRPr lang="en-AU" dirty="0">
              <a:solidFill>
                <a:srgbClr val="66FF33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52027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CCD Astrometry Limitations  #2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Shape effects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00811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For irregular asteroids, the shape of the asteroid can result in the center of light at particular orientations being quite different from the center of mass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78092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66FF33"/>
                </a:solidFill>
              </a:rPr>
              <a:t>Black marker is centre of mass (assuming uniform density). The centre of figure is clearly located somewhere different to the marker.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758058" cy="275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1520" y="3429000"/>
            <a:ext cx="864096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3779912" y="5877272"/>
            <a:ext cx="453650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755576" y="6093296"/>
            <a:ext cx="208823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Occultation Limitations  #1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1277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Poor chord distribution. Compare where the center of the asteroid is for the following event, without and with a shape model!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2697062" cy="275882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2448272" cy="299006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987824" y="4653136"/>
            <a:ext cx="3528392" cy="72008"/>
          </a:xfrm>
          <a:prstGeom prst="straightConnector1">
            <a:avLst/>
          </a:prstGeom>
          <a:ln w="19050">
            <a:solidFill>
              <a:srgbClr val="C6B2DC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1382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Astrometry from Asteroidal Occultations</vt:lpstr>
      <vt:lpstr>CCD vs Occultations</vt:lpstr>
      <vt:lpstr>Topic of this presentation</vt:lpstr>
      <vt:lpstr>High precision astrometry</vt:lpstr>
      <vt:lpstr>Some background  #1</vt:lpstr>
      <vt:lpstr>Some background  #2</vt:lpstr>
      <vt:lpstr>CCD Astrometry Limitations  #1 Phase effects</vt:lpstr>
      <vt:lpstr>CCD Astrometry Limitations  #2 Shape effects</vt:lpstr>
      <vt:lpstr>Occultation Limitations  #1</vt:lpstr>
      <vt:lpstr>Occultation Limitations  #2</vt:lpstr>
      <vt:lpstr>Occultation Limitations  #3</vt:lpstr>
      <vt:lpstr>Technical issues  #1 Timing uncertainty</vt:lpstr>
      <vt:lpstr>Technical issues  #2 Star position uncertainties</vt:lpstr>
      <vt:lpstr>Slide 14</vt:lpstr>
      <vt:lpstr>Relativity 101  #2</vt:lpstr>
      <vt:lpstr>Relativity 101  #3</vt:lpstr>
      <vt:lpstr>Reporting astrometry from occultations</vt:lpstr>
      <vt:lpstr>Occultations to support space missions</vt:lpstr>
      <vt:lpstr>(3200) Phaethon outcomes</vt:lpstr>
      <vt:lpstr>Phaethon - preliminary results</vt:lpstr>
      <vt:lpstr>Questions?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Asteroidal Occultations</dc:title>
  <dc:creator>Dave Herald</dc:creator>
  <cp:lastModifiedBy>Dave Herald</cp:lastModifiedBy>
  <cp:revision>383</cp:revision>
  <dcterms:created xsi:type="dcterms:W3CDTF">2019-04-04T07:18:21Z</dcterms:created>
  <dcterms:modified xsi:type="dcterms:W3CDTF">2020-04-07T06:45:02Z</dcterms:modified>
</cp:coreProperties>
</file>